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media/image20.jpg" ContentType="image/png"/>
  <Override PartName="/ppt/media/image21.jpg" ContentType="image/png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77" r:id="rId2"/>
    <p:sldId id="275" r:id="rId3"/>
    <p:sldId id="276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8B1C"/>
    <a:srgbClr val="DBA23C"/>
    <a:srgbClr val="EEB42D"/>
    <a:srgbClr val="CC9900"/>
    <a:srgbClr val="FEAA02"/>
    <a:srgbClr val="D096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40" autoAdjust="0"/>
    <p:restoredTop sz="94790"/>
  </p:normalViewPr>
  <p:slideViewPr>
    <p:cSldViewPr>
      <p:cViewPr varScale="1">
        <p:scale>
          <a:sx n="67" d="100"/>
          <a:sy n="67" d="100"/>
        </p:scale>
        <p:origin x="576" y="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79629-6BBC-3C49-8E51-9CB1CB0BFED4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2C747-6714-2740-A22D-48C24C112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31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426007"/>
            <a:ext cx="7772400" cy="859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005" y="5342237"/>
            <a:ext cx="6400800" cy="83545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EAA0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0835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3837"/>
            <a:ext cx="8229600" cy="391880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490" y="374900"/>
            <a:ext cx="7482545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2490" y="1544098"/>
            <a:ext cx="7482545" cy="427574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300835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544097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173960"/>
            <a:ext cx="4040188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791" y="1544097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791" y="2173960"/>
            <a:ext cx="4041775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13" Type="http://schemas.openxmlformats.org/officeDocument/2006/relationships/image" Target="../media/image5.png"/><Relationship Id="rId3" Type="http://schemas.openxmlformats.org/officeDocument/2006/relationships/tags" Target="../tags/tag1.xml"/><Relationship Id="rId7" Type="http://schemas.openxmlformats.org/officeDocument/2006/relationships/tags" Target="../tags/tag5.xml"/><Relationship Id="rId12" Type="http://schemas.openxmlformats.org/officeDocument/2006/relationships/image" Target="../media/image4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tags" Target="../tags/tag4.xml"/><Relationship Id="rId11" Type="http://schemas.openxmlformats.org/officeDocument/2006/relationships/image" Target="../media/image3.png"/><Relationship Id="rId5" Type="http://schemas.openxmlformats.org/officeDocument/2006/relationships/tags" Target="../tags/tag3.xml"/><Relationship Id="rId10" Type="http://schemas.openxmlformats.org/officeDocument/2006/relationships/image" Target="../media/image2.jpg"/><Relationship Id="rId4" Type="http://schemas.openxmlformats.org/officeDocument/2006/relationships/tags" Target="../tags/tag2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2.wdp"/><Relationship Id="rId18" Type="http://schemas.openxmlformats.org/officeDocument/2006/relationships/image" Target="../media/image17.jpeg"/><Relationship Id="rId3" Type="http://schemas.openxmlformats.org/officeDocument/2006/relationships/slideLayout" Target="../slideLayouts/slideLayout2.xml"/><Relationship Id="rId21" Type="http://schemas.microsoft.com/office/2007/relationships/hdphoto" Target="../media/hdphoto5.wdp"/><Relationship Id="rId7" Type="http://schemas.openxmlformats.org/officeDocument/2006/relationships/image" Target="../media/image9.tiff"/><Relationship Id="rId12" Type="http://schemas.openxmlformats.org/officeDocument/2006/relationships/image" Target="../media/image13.jpeg"/><Relationship Id="rId17" Type="http://schemas.openxmlformats.org/officeDocument/2006/relationships/image" Target="../media/image16.png"/><Relationship Id="rId2" Type="http://schemas.openxmlformats.org/officeDocument/2006/relationships/video" Target="../media/media1.mp4"/><Relationship Id="rId16" Type="http://schemas.microsoft.com/office/2007/relationships/hdphoto" Target="../media/hdphoto3.wdp"/><Relationship Id="rId20" Type="http://schemas.openxmlformats.org/officeDocument/2006/relationships/image" Target="../media/image18.jpeg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24" Type="http://schemas.openxmlformats.org/officeDocument/2006/relationships/image" Target="../media/image21.jpg"/><Relationship Id="rId5" Type="http://schemas.openxmlformats.org/officeDocument/2006/relationships/image" Target="../media/image7.png"/><Relationship Id="rId15" Type="http://schemas.openxmlformats.org/officeDocument/2006/relationships/image" Target="../media/image15.jpeg"/><Relationship Id="rId23" Type="http://schemas.openxmlformats.org/officeDocument/2006/relationships/image" Target="../media/image20.jpg"/><Relationship Id="rId10" Type="http://schemas.microsoft.com/office/2007/relationships/hdphoto" Target="../media/hdphoto1.wdp"/><Relationship Id="rId19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image" Target="../media/image11.jpeg"/><Relationship Id="rId14" Type="http://schemas.openxmlformats.org/officeDocument/2006/relationships/image" Target="../media/image14.png"/><Relationship Id="rId22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23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microsoft.com/office/2007/relationships/hdphoto" Target="../media/hdphoto6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tags" Target="../tags/tag10.xml"/><Relationship Id="rId11" Type="http://schemas.openxmlformats.org/officeDocument/2006/relationships/image" Target="../media/image22.jpeg"/><Relationship Id="rId5" Type="http://schemas.openxmlformats.org/officeDocument/2006/relationships/tags" Target="../tags/tag9.xml"/><Relationship Id="rId15" Type="http://schemas.openxmlformats.org/officeDocument/2006/relationships/image" Target="../media/image25.tiff"/><Relationship Id="rId10" Type="http://schemas.openxmlformats.org/officeDocument/2006/relationships/image" Target="../media/image3.pn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keries!_slo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-1"/>
            <a:ext cx="9144000" cy="6864665"/>
          </a:xfrm>
          <a:prstGeom prst="rect">
            <a:avLst/>
          </a:prstGeom>
        </p:spPr>
      </p:pic>
      <p:sp>
        <p:nvSpPr>
          <p:cNvPr id="6" name="PA_矩形 32">
            <a:extLst>
              <a:ext uri="{FF2B5EF4-FFF2-40B4-BE49-F238E27FC236}">
                <a16:creationId xmlns:a16="http://schemas.microsoft.com/office/drawing/2014/main" id="{7005A686-BF12-4283-95D7-82A11A7FC94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97025" y="1966549"/>
            <a:ext cx="7149947" cy="3100747"/>
          </a:xfrm>
          <a:prstGeom prst="rect">
            <a:avLst/>
          </a:prstGeom>
          <a:solidFill>
            <a:srgbClr val="FCFCFD">
              <a:alpha val="62000"/>
            </a:srgbClr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7" name="PA_矩形 27">
            <a:extLst>
              <a:ext uri="{FF2B5EF4-FFF2-40B4-BE49-F238E27FC236}">
                <a16:creationId xmlns:a16="http://schemas.microsoft.com/office/drawing/2014/main" id="{D7B0DC96-49A4-48FA-85CA-B1571C91260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335573" y="2977133"/>
            <a:ext cx="4472852" cy="774731"/>
          </a:xfrm>
          <a:prstGeom prst="rect">
            <a:avLst/>
          </a:prstGeom>
          <a:noFill/>
          <a:ln w="25400">
            <a:solidFill>
              <a:srgbClr val="3F4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PA_矩形 33">
            <a:extLst>
              <a:ext uri="{FF2B5EF4-FFF2-40B4-BE49-F238E27FC236}">
                <a16:creationId xmlns:a16="http://schemas.microsoft.com/office/drawing/2014/main" id="{2B44062B-2519-4645-BDBD-25E744EC4EA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V="1">
            <a:off x="3720422" y="4294101"/>
            <a:ext cx="1550453" cy="142158"/>
          </a:xfrm>
          <a:prstGeom prst="rect">
            <a:avLst/>
          </a:prstGeom>
          <a:solidFill>
            <a:srgbClr val="DBA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PA_文本框 29">
            <a:extLst>
              <a:ext uri="{FF2B5EF4-FFF2-40B4-BE49-F238E27FC236}">
                <a16:creationId xmlns:a16="http://schemas.microsoft.com/office/drawing/2014/main" id="{D84E8BD8-0066-45B7-8E20-EA013944EF8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739542" y="4515924"/>
            <a:ext cx="412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Jordan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Fisher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,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sz="1400" dirty="0" err="1">
                <a:solidFill>
                  <a:srgbClr val="3F403E"/>
                </a:solidFill>
                <a:latin typeface="+mn-ea"/>
              </a:rPr>
              <a:t>Jeeva</a:t>
            </a:r>
            <a:r>
              <a:rPr 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sz="1400" dirty="0" err="1">
                <a:solidFill>
                  <a:srgbClr val="3F403E"/>
                </a:solidFill>
                <a:latin typeface="+mn-ea"/>
              </a:rPr>
              <a:t>Ramamoorthy</a:t>
            </a:r>
            <a:r>
              <a:rPr lang="en-US" sz="1400" b="1" dirty="0"/>
              <a:t> </a:t>
            </a:r>
            <a:endParaRPr lang="en-US" sz="1400" dirty="0"/>
          </a:p>
          <a:p>
            <a:pPr algn="ctr"/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 err="1">
                <a:solidFill>
                  <a:srgbClr val="3F403E"/>
                </a:solidFill>
                <a:latin typeface="+mn-ea"/>
              </a:rPr>
              <a:t>Qiao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Zhang,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Wanmo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Chen,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Xuan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Yang</a:t>
            </a:r>
            <a:endParaRPr lang="zh-CN" altLang="en-US" sz="1400" dirty="0">
              <a:solidFill>
                <a:srgbClr val="3F403E"/>
              </a:solidFill>
              <a:latin typeface="+mn-ea"/>
            </a:endParaRPr>
          </a:p>
        </p:txBody>
      </p:sp>
      <p:sp>
        <p:nvSpPr>
          <p:cNvPr id="10" name="PA_文本框 26">
            <a:extLst>
              <a:ext uri="{FF2B5EF4-FFF2-40B4-BE49-F238E27FC236}">
                <a16:creationId xmlns:a16="http://schemas.microsoft.com/office/drawing/2014/main" id="{42B750DE-FFBC-4078-985A-FC71F5B5E76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350360" y="3516923"/>
            <a:ext cx="2290576" cy="523220"/>
          </a:xfrm>
          <a:prstGeom prst="rect">
            <a:avLst/>
          </a:prstGeom>
          <a:solidFill>
            <a:srgbClr val="FCFC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3F403E"/>
                </a:solidFill>
                <a:latin typeface="+mj-ea"/>
                <a:ea typeface="+mj-ea"/>
              </a:rPr>
              <a:t>Bakery</a:t>
            </a:r>
            <a:endParaRPr lang="zh-CN" altLang="en-US" sz="2800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sp>
        <p:nvSpPr>
          <p:cNvPr id="11" name="PA_文本框 20">
            <a:extLst>
              <a:ext uri="{FF2B5EF4-FFF2-40B4-BE49-F238E27FC236}">
                <a16:creationId xmlns:a16="http://schemas.microsoft.com/office/drawing/2014/main" id="{78F4A048-D2DB-4E31-B55D-0777F6CC603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495150" y="2429738"/>
            <a:ext cx="4153701" cy="923330"/>
          </a:xfrm>
          <a:prstGeom prst="rect">
            <a:avLst/>
          </a:prstGeom>
          <a:solidFill>
            <a:srgbClr val="FCFCF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4950" dirty="0">
                <a:solidFill>
                  <a:srgbClr val="F9B359"/>
                </a:solidFill>
                <a:latin typeface="+mj-ea"/>
                <a:ea typeface="+mj-ea"/>
              </a:rPr>
              <a:t>Yelp</a:t>
            </a:r>
            <a:r>
              <a:rPr lang="zh-CN" altLang="en-US" sz="4950" dirty="0">
                <a:solidFill>
                  <a:srgbClr val="F9B359"/>
                </a:solidFill>
                <a:latin typeface="+mj-ea"/>
                <a:ea typeface="+mj-ea"/>
              </a:rPr>
              <a:t> </a:t>
            </a:r>
            <a:r>
              <a:rPr lang="en-US" altLang="zh-CN" sz="5400" dirty="0">
                <a:solidFill>
                  <a:srgbClr val="3F403E"/>
                </a:solidFill>
                <a:latin typeface="+mj-ea"/>
              </a:rPr>
              <a:t>Analysis</a:t>
            </a:r>
            <a:r>
              <a:rPr lang="zh-CN" altLang="en-US" sz="5400" dirty="0">
                <a:solidFill>
                  <a:srgbClr val="3F403E"/>
                </a:solidFill>
                <a:latin typeface="+mj-ea"/>
              </a:rPr>
              <a:t> </a:t>
            </a:r>
            <a:endParaRPr lang="zh-CN" altLang="en-US" sz="4950" dirty="0">
              <a:solidFill>
                <a:srgbClr val="F9B359"/>
              </a:solidFill>
              <a:latin typeface="+mj-ea"/>
              <a:ea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8851" y="5401065"/>
            <a:ext cx="2290575" cy="147101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536D7B8-5895-428D-8A73-DAD61AC566FD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70" y="3948923"/>
            <a:ext cx="3695497" cy="28762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29EF426-F3D8-4094-8EAB-D0F81ED26A05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3" y="4012705"/>
            <a:ext cx="3790440" cy="27486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1" name="矩形 1">
            <a:extLst>
              <a:ext uri="{FF2B5EF4-FFF2-40B4-BE49-F238E27FC236}">
                <a16:creationId xmlns:a16="http://schemas.microsoft.com/office/drawing/2014/main" id="{12159F3C-17A4-4F8B-9888-EFFA1447ADEB}"/>
              </a:ext>
            </a:extLst>
          </p:cNvPr>
          <p:cNvSpPr/>
          <p:nvPr/>
        </p:nvSpPr>
        <p:spPr>
          <a:xfrm>
            <a:off x="629" y="-8092"/>
            <a:ext cx="4572000" cy="3887115"/>
          </a:xfrm>
          <a:prstGeom prst="rect">
            <a:avLst/>
          </a:prstGeom>
          <a:solidFill>
            <a:srgbClr val="DBA23C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矩形 23">
            <a:extLst>
              <a:ext uri="{FF2B5EF4-FFF2-40B4-BE49-F238E27FC236}">
                <a16:creationId xmlns:a16="http://schemas.microsoft.com/office/drawing/2014/main" id="{38672563-A851-4403-B925-E2818BC38C76}"/>
              </a:ext>
            </a:extLst>
          </p:cNvPr>
          <p:cNvSpPr/>
          <p:nvPr/>
        </p:nvSpPr>
        <p:spPr>
          <a:xfrm>
            <a:off x="367893" y="216282"/>
            <a:ext cx="2768849" cy="3127343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53" name="矩形 2">
            <a:extLst>
              <a:ext uri="{FF2B5EF4-FFF2-40B4-BE49-F238E27FC236}">
                <a16:creationId xmlns:a16="http://schemas.microsoft.com/office/drawing/2014/main" id="{92B1CBDE-B27A-4AD9-B198-8D27665F4B98}"/>
              </a:ext>
            </a:extLst>
          </p:cNvPr>
          <p:cNvSpPr/>
          <p:nvPr/>
        </p:nvSpPr>
        <p:spPr>
          <a:xfrm>
            <a:off x="651377" y="565352"/>
            <a:ext cx="4619498" cy="2595985"/>
          </a:xfrm>
          <a:prstGeom prst="rect">
            <a:avLst/>
          </a:prstGeom>
          <a:solidFill>
            <a:srgbClr val="FCFCFD">
              <a:alpha val="71000"/>
            </a:srgbClr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50" name="文本框 11">
            <a:extLst>
              <a:ext uri="{FF2B5EF4-FFF2-40B4-BE49-F238E27FC236}">
                <a16:creationId xmlns:a16="http://schemas.microsoft.com/office/drawing/2014/main" id="{87BA68BE-6EE4-4843-B9E7-DD9BE2A5C97E}"/>
              </a:ext>
            </a:extLst>
          </p:cNvPr>
          <p:cNvSpPr txBox="1"/>
          <p:nvPr/>
        </p:nvSpPr>
        <p:spPr>
          <a:xfrm>
            <a:off x="1106903" y="743230"/>
            <a:ext cx="309216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EEB42D"/>
                </a:solidFill>
                <a:latin typeface="+mj-ea"/>
                <a:ea typeface="+mj-ea"/>
              </a:rPr>
              <a:t>DATASET</a:t>
            </a:r>
          </a:p>
          <a:p>
            <a:endParaRPr lang="en-US" altLang="zh-CN" sz="2400" b="1" dirty="0">
              <a:latin typeface="+mj-ea"/>
              <a:ea typeface="+mj-ea"/>
            </a:endParaRPr>
          </a:p>
          <a:p>
            <a:r>
              <a:rPr lang="en-US" altLang="zh-CN" sz="2400" b="1" dirty="0">
                <a:latin typeface="+mj-ea"/>
                <a:ea typeface="+mj-ea"/>
              </a:rPr>
              <a:t>Amount:</a:t>
            </a:r>
            <a:r>
              <a:rPr lang="zh-CN" altLang="en-US" sz="2400" b="1" dirty="0">
                <a:latin typeface="+mj-ea"/>
                <a:ea typeface="+mj-ea"/>
              </a:rPr>
              <a:t> </a:t>
            </a:r>
            <a:r>
              <a:rPr lang="en-US" altLang="zh-CN" sz="2400" dirty="0">
                <a:latin typeface="+mj-lt"/>
                <a:ea typeface="+mj-ea"/>
              </a:rPr>
              <a:t>2815</a:t>
            </a:r>
          </a:p>
          <a:p>
            <a:r>
              <a:rPr lang="en-US" altLang="zh-CN" sz="2400" b="1" dirty="0">
                <a:latin typeface="+mj-ea"/>
              </a:rPr>
              <a:t>Total</a:t>
            </a:r>
            <a:r>
              <a:rPr lang="zh-CN" altLang="en-US" sz="2400" b="1" dirty="0">
                <a:latin typeface="+mj-ea"/>
              </a:rPr>
              <a:t> </a:t>
            </a:r>
            <a:r>
              <a:rPr lang="en-US" altLang="zh-CN" sz="2400" b="1" dirty="0">
                <a:latin typeface="+mj-ea"/>
              </a:rPr>
              <a:t>review:</a:t>
            </a:r>
            <a:r>
              <a:rPr lang="is-IS" sz="2400" dirty="0">
                <a:latin typeface="+mj-lt"/>
                <a:ea typeface="+mj-ea"/>
              </a:rPr>
              <a:t>20480</a:t>
            </a:r>
            <a:endParaRPr lang="en-US" altLang="zh-CN" sz="2400" dirty="0">
              <a:latin typeface="+mj-lt"/>
              <a:ea typeface="+mj-ea"/>
            </a:endParaRPr>
          </a:p>
          <a:p>
            <a:r>
              <a:rPr lang="en-US" altLang="zh-CN" sz="2400" b="1" dirty="0">
                <a:latin typeface="+mj-ea"/>
                <a:ea typeface="+mj-ea"/>
              </a:rPr>
              <a:t>Check-ins:</a:t>
            </a:r>
            <a:r>
              <a:rPr lang="zh-CN" altLang="en-US" sz="2400" b="1" dirty="0">
                <a:latin typeface="+mj-ea"/>
                <a:ea typeface="+mj-ea"/>
              </a:rPr>
              <a:t> </a:t>
            </a:r>
            <a:r>
              <a:rPr lang="hr-HR" sz="2400" dirty="0">
                <a:latin typeface="+mj-lt"/>
                <a:ea typeface="+mj-ea"/>
              </a:rPr>
              <a:t>15816233</a:t>
            </a:r>
            <a:endParaRPr lang="en-US" altLang="zh-CN" sz="2400" dirty="0">
              <a:latin typeface="+mj-lt"/>
              <a:ea typeface="+mj-ea"/>
            </a:endParaRPr>
          </a:p>
          <a:p>
            <a:endParaRPr lang="en-US" altLang="zh-CN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512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0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 animBg="1"/>
      <p:bldP spid="11" grpId="1" animBg="1"/>
      <p:bldP spid="51" grpId="0" animBg="1"/>
      <p:bldP spid="52" grpId="0" animBg="1"/>
      <p:bldP spid="53" grpId="0" animBg="1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bakeries!_slo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9144000" cy="6864665"/>
          </a:xfrm>
          <a:prstGeom prst="rect">
            <a:avLst/>
          </a:prstGeom>
        </p:spPr>
      </p:pic>
      <p:sp>
        <p:nvSpPr>
          <p:cNvPr id="5" name="矩形 3">
            <a:extLst>
              <a:ext uri="{FF2B5EF4-FFF2-40B4-BE49-F238E27FC236}">
                <a16:creationId xmlns:a16="http://schemas.microsoft.com/office/drawing/2014/main" id="{933980B0-3BC2-4FC1-B53B-366C6E24B2DD}"/>
              </a:ext>
            </a:extLst>
          </p:cNvPr>
          <p:cNvSpPr/>
          <p:nvPr/>
        </p:nvSpPr>
        <p:spPr>
          <a:xfrm>
            <a:off x="-1352" y="703503"/>
            <a:ext cx="3446932" cy="2571750"/>
          </a:xfrm>
          <a:prstGeom prst="rect">
            <a:avLst/>
          </a:prstGeom>
          <a:solidFill>
            <a:srgbClr val="DBA23C">
              <a:alpha val="77000"/>
            </a:srgbClr>
          </a:solidFill>
          <a:ln>
            <a:noFill/>
          </a:ln>
          <a:effectLst>
            <a:outerShdw blurRad="63500" dist="38100" dir="5400000" algn="t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4" name="文本框 20">
            <a:extLst>
              <a:ext uri="{FF2B5EF4-FFF2-40B4-BE49-F238E27FC236}">
                <a16:creationId xmlns:a16="http://schemas.microsoft.com/office/drawing/2014/main" id="{913B7097-FF58-402A-8F53-25C74FBADD8A}"/>
              </a:ext>
            </a:extLst>
          </p:cNvPr>
          <p:cNvSpPr txBox="1"/>
          <p:nvPr/>
        </p:nvSpPr>
        <p:spPr>
          <a:xfrm>
            <a:off x="0" y="1019882"/>
            <a:ext cx="3445580" cy="553998"/>
          </a:xfrm>
          <a:prstGeom prst="rect">
            <a:avLst/>
          </a:prstGeom>
          <a:solidFill>
            <a:srgbClr val="EEB42D">
              <a:alpha val="9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rgbClr val="FCFCFD"/>
                </a:solidFill>
                <a:latin typeface="+mj-ea"/>
                <a:ea typeface="+mj-ea"/>
              </a:rPr>
              <a:t>Analysis</a:t>
            </a:r>
            <a:r>
              <a:rPr lang="zh-CN" altLang="en-US" sz="3000" b="1" dirty="0">
                <a:solidFill>
                  <a:srgbClr val="FCFCFD"/>
                </a:solidFill>
                <a:latin typeface="+mj-ea"/>
                <a:ea typeface="+mj-ea"/>
              </a:rPr>
              <a:t> </a:t>
            </a:r>
            <a:r>
              <a:rPr lang="en-US" altLang="zh-CN" sz="3000" b="1" dirty="0">
                <a:solidFill>
                  <a:srgbClr val="FCFCFD"/>
                </a:solidFill>
                <a:latin typeface="+mj-ea"/>
                <a:ea typeface="+mj-ea"/>
              </a:rPr>
              <a:t>directions</a:t>
            </a:r>
            <a:endParaRPr lang="zh-CN" altLang="en-US" sz="3000" b="1" dirty="0">
              <a:solidFill>
                <a:srgbClr val="FCFCFD"/>
              </a:solidFill>
              <a:latin typeface="+mj-ea"/>
              <a:ea typeface="+mj-e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-25576" y="3275253"/>
            <a:ext cx="3471155" cy="265917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07">
            <a:extLst>
              <a:ext uri="{FF2B5EF4-FFF2-40B4-BE49-F238E27FC236}">
                <a16:creationId xmlns:a16="http://schemas.microsoft.com/office/drawing/2014/main" id="{4A1CEEB1-BF24-4AF2-A1FB-4FCD4AC27C3F}"/>
              </a:ext>
            </a:extLst>
          </p:cNvPr>
          <p:cNvSpPr>
            <a:spLocks noEditPoints="1"/>
          </p:cNvSpPr>
          <p:nvPr/>
        </p:nvSpPr>
        <p:spPr bwMode="auto">
          <a:xfrm>
            <a:off x="1196671" y="1976548"/>
            <a:ext cx="816585" cy="769383"/>
          </a:xfrm>
          <a:custGeom>
            <a:avLst/>
            <a:gdLst>
              <a:gd name="T0" fmla="*/ 1487 w 1489"/>
              <a:gd name="T1" fmla="*/ 913 h 1530"/>
              <a:gd name="T2" fmla="*/ 1405 w 1489"/>
              <a:gd name="T3" fmla="*/ 606 h 1530"/>
              <a:gd name="T4" fmla="*/ 991 w 1489"/>
              <a:gd name="T5" fmla="*/ 565 h 1530"/>
              <a:gd name="T6" fmla="*/ 940 w 1489"/>
              <a:gd name="T7" fmla="*/ 575 h 1530"/>
              <a:gd name="T8" fmla="*/ 972 w 1489"/>
              <a:gd name="T9" fmla="*/ 79 h 1530"/>
              <a:gd name="T10" fmla="*/ 747 w 1489"/>
              <a:gd name="T11" fmla="*/ 28 h 1530"/>
              <a:gd name="T12" fmla="*/ 460 w 1489"/>
              <a:gd name="T13" fmla="*/ 649 h 1530"/>
              <a:gd name="T14" fmla="*/ 392 w 1489"/>
              <a:gd name="T15" fmla="*/ 747 h 1530"/>
              <a:gd name="T16" fmla="*/ 133 w 1489"/>
              <a:gd name="T17" fmla="*/ 731 h 1530"/>
              <a:gd name="T18" fmla="*/ 0 w 1489"/>
              <a:gd name="T19" fmla="*/ 1385 h 1530"/>
              <a:gd name="T20" fmla="*/ 328 w 1489"/>
              <a:gd name="T21" fmla="*/ 1518 h 1530"/>
              <a:gd name="T22" fmla="*/ 480 w 1489"/>
              <a:gd name="T23" fmla="*/ 1502 h 1530"/>
              <a:gd name="T24" fmla="*/ 1014 w 1489"/>
              <a:gd name="T25" fmla="*/ 1530 h 1530"/>
              <a:gd name="T26" fmla="*/ 1362 w 1489"/>
              <a:gd name="T27" fmla="*/ 1393 h 1530"/>
              <a:gd name="T28" fmla="*/ 1456 w 1489"/>
              <a:gd name="T29" fmla="*/ 1105 h 1530"/>
              <a:gd name="T30" fmla="*/ 133 w 1489"/>
              <a:gd name="T31" fmla="*/ 1431 h 1530"/>
              <a:gd name="T32" fmla="*/ 86 w 1489"/>
              <a:gd name="T33" fmla="*/ 864 h 1530"/>
              <a:gd name="T34" fmla="*/ 328 w 1489"/>
              <a:gd name="T35" fmla="*/ 818 h 1530"/>
              <a:gd name="T36" fmla="*/ 375 w 1489"/>
              <a:gd name="T37" fmla="*/ 1384 h 1530"/>
              <a:gd name="T38" fmla="*/ 133 w 1489"/>
              <a:gd name="T39" fmla="*/ 1431 h 1530"/>
              <a:gd name="T40" fmla="*/ 1355 w 1489"/>
              <a:gd name="T41" fmla="*/ 1055 h 1530"/>
              <a:gd name="T42" fmla="*/ 1310 w 1489"/>
              <a:gd name="T43" fmla="*/ 1219 h 1530"/>
              <a:gd name="T44" fmla="*/ 1286 w 1489"/>
              <a:gd name="T45" fmla="*/ 1351 h 1530"/>
              <a:gd name="T46" fmla="*/ 912 w 1489"/>
              <a:gd name="T47" fmla="*/ 1439 h 1530"/>
              <a:gd name="T48" fmla="*/ 491 w 1489"/>
              <a:gd name="T49" fmla="*/ 1417 h 1530"/>
              <a:gd name="T50" fmla="*/ 459 w 1489"/>
              <a:gd name="T51" fmla="*/ 1413 h 1530"/>
              <a:gd name="T52" fmla="*/ 461 w 1489"/>
              <a:gd name="T53" fmla="*/ 864 h 1530"/>
              <a:gd name="T54" fmla="*/ 515 w 1489"/>
              <a:gd name="T55" fmla="*/ 715 h 1530"/>
              <a:gd name="T56" fmla="*/ 807 w 1489"/>
              <a:gd name="T57" fmla="*/ 179 h 1530"/>
              <a:gd name="T58" fmla="*/ 901 w 1489"/>
              <a:gd name="T59" fmla="*/ 129 h 1530"/>
              <a:gd name="T60" fmla="*/ 882 w 1489"/>
              <a:gd name="T61" fmla="*/ 648 h 1530"/>
              <a:gd name="T62" fmla="*/ 1007 w 1489"/>
              <a:gd name="T63" fmla="*/ 649 h 1530"/>
              <a:gd name="T64" fmla="*/ 1347 w 1489"/>
              <a:gd name="T65" fmla="*/ 669 h 1530"/>
              <a:gd name="T66" fmla="*/ 1365 w 1489"/>
              <a:gd name="T67" fmla="*/ 842 h 1530"/>
              <a:gd name="T68" fmla="*/ 1361 w 1489"/>
              <a:gd name="T69" fmla="*/ 1003 h 1530"/>
              <a:gd name="T70" fmla="*/ 1361 w 1489"/>
              <a:gd name="T71" fmla="*/ 1003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89" h="1530">
                <a:moveTo>
                  <a:pt x="1443" y="1040"/>
                </a:moveTo>
                <a:cubicBezTo>
                  <a:pt x="1474" y="1000"/>
                  <a:pt x="1489" y="957"/>
                  <a:pt x="1487" y="913"/>
                </a:cubicBezTo>
                <a:cubicBezTo>
                  <a:pt x="1485" y="865"/>
                  <a:pt x="1464" y="827"/>
                  <a:pt x="1446" y="803"/>
                </a:cubicBezTo>
                <a:cubicBezTo>
                  <a:pt x="1467" y="751"/>
                  <a:pt x="1475" y="670"/>
                  <a:pt x="1405" y="606"/>
                </a:cubicBezTo>
                <a:cubicBezTo>
                  <a:pt x="1354" y="560"/>
                  <a:pt x="1268" y="539"/>
                  <a:pt x="1148" y="545"/>
                </a:cubicBezTo>
                <a:cubicBezTo>
                  <a:pt x="1064" y="549"/>
                  <a:pt x="994" y="564"/>
                  <a:pt x="991" y="565"/>
                </a:cubicBezTo>
                <a:cubicBezTo>
                  <a:pt x="990" y="565"/>
                  <a:pt x="990" y="565"/>
                  <a:pt x="990" y="565"/>
                </a:cubicBezTo>
                <a:cubicBezTo>
                  <a:pt x="974" y="568"/>
                  <a:pt x="957" y="571"/>
                  <a:pt x="940" y="575"/>
                </a:cubicBezTo>
                <a:cubicBezTo>
                  <a:pt x="939" y="555"/>
                  <a:pt x="942" y="504"/>
                  <a:pt x="980" y="389"/>
                </a:cubicBezTo>
                <a:cubicBezTo>
                  <a:pt x="1025" y="253"/>
                  <a:pt x="1022" y="149"/>
                  <a:pt x="972" y="79"/>
                </a:cubicBezTo>
                <a:cubicBezTo>
                  <a:pt x="919" y="6"/>
                  <a:pt x="834" y="0"/>
                  <a:pt x="809" y="0"/>
                </a:cubicBezTo>
                <a:cubicBezTo>
                  <a:pt x="785" y="0"/>
                  <a:pt x="763" y="10"/>
                  <a:pt x="747" y="28"/>
                </a:cubicBezTo>
                <a:cubicBezTo>
                  <a:pt x="712" y="69"/>
                  <a:pt x="716" y="146"/>
                  <a:pt x="720" y="181"/>
                </a:cubicBezTo>
                <a:cubicBezTo>
                  <a:pt x="678" y="294"/>
                  <a:pt x="560" y="572"/>
                  <a:pt x="460" y="649"/>
                </a:cubicBezTo>
                <a:cubicBezTo>
                  <a:pt x="458" y="650"/>
                  <a:pt x="456" y="652"/>
                  <a:pt x="454" y="653"/>
                </a:cubicBezTo>
                <a:cubicBezTo>
                  <a:pt x="425" y="684"/>
                  <a:pt x="405" y="718"/>
                  <a:pt x="392" y="747"/>
                </a:cubicBezTo>
                <a:cubicBezTo>
                  <a:pt x="373" y="737"/>
                  <a:pt x="351" y="731"/>
                  <a:pt x="328" y="731"/>
                </a:cubicBezTo>
                <a:cubicBezTo>
                  <a:pt x="133" y="731"/>
                  <a:pt x="133" y="731"/>
                  <a:pt x="133" y="731"/>
                </a:cubicBezTo>
                <a:cubicBezTo>
                  <a:pt x="60" y="731"/>
                  <a:pt x="0" y="791"/>
                  <a:pt x="0" y="865"/>
                </a:cubicBezTo>
                <a:cubicBezTo>
                  <a:pt x="0" y="1385"/>
                  <a:pt x="0" y="1385"/>
                  <a:pt x="0" y="1385"/>
                </a:cubicBezTo>
                <a:cubicBezTo>
                  <a:pt x="0" y="1458"/>
                  <a:pt x="60" y="1518"/>
                  <a:pt x="133" y="1518"/>
                </a:cubicBezTo>
                <a:cubicBezTo>
                  <a:pt x="328" y="1518"/>
                  <a:pt x="328" y="1518"/>
                  <a:pt x="328" y="1518"/>
                </a:cubicBezTo>
                <a:cubicBezTo>
                  <a:pt x="357" y="1518"/>
                  <a:pt x="383" y="1509"/>
                  <a:pt x="405" y="1493"/>
                </a:cubicBezTo>
                <a:cubicBezTo>
                  <a:pt x="480" y="1502"/>
                  <a:pt x="480" y="1502"/>
                  <a:pt x="480" y="1502"/>
                </a:cubicBezTo>
                <a:cubicBezTo>
                  <a:pt x="492" y="1504"/>
                  <a:pt x="697" y="1530"/>
                  <a:pt x="907" y="1526"/>
                </a:cubicBezTo>
                <a:cubicBezTo>
                  <a:pt x="945" y="1529"/>
                  <a:pt x="981" y="1530"/>
                  <a:pt x="1014" y="1530"/>
                </a:cubicBezTo>
                <a:cubicBezTo>
                  <a:pt x="1071" y="1530"/>
                  <a:pt x="1121" y="1526"/>
                  <a:pt x="1163" y="1517"/>
                </a:cubicBezTo>
                <a:cubicBezTo>
                  <a:pt x="1261" y="1496"/>
                  <a:pt x="1328" y="1454"/>
                  <a:pt x="1362" y="1393"/>
                </a:cubicBezTo>
                <a:cubicBezTo>
                  <a:pt x="1388" y="1347"/>
                  <a:pt x="1388" y="1300"/>
                  <a:pt x="1383" y="1271"/>
                </a:cubicBezTo>
                <a:cubicBezTo>
                  <a:pt x="1447" y="1213"/>
                  <a:pt x="1458" y="1149"/>
                  <a:pt x="1456" y="1105"/>
                </a:cubicBezTo>
                <a:cubicBezTo>
                  <a:pt x="1455" y="1079"/>
                  <a:pt x="1449" y="1057"/>
                  <a:pt x="1443" y="1040"/>
                </a:cubicBezTo>
                <a:close/>
                <a:moveTo>
                  <a:pt x="133" y="1431"/>
                </a:moveTo>
                <a:cubicBezTo>
                  <a:pt x="107" y="1431"/>
                  <a:pt x="86" y="1410"/>
                  <a:pt x="86" y="1385"/>
                </a:cubicBezTo>
                <a:cubicBezTo>
                  <a:pt x="86" y="864"/>
                  <a:pt x="86" y="864"/>
                  <a:pt x="86" y="864"/>
                </a:cubicBezTo>
                <a:cubicBezTo>
                  <a:pt x="86" y="838"/>
                  <a:pt x="108" y="818"/>
                  <a:pt x="133" y="818"/>
                </a:cubicBezTo>
                <a:cubicBezTo>
                  <a:pt x="328" y="818"/>
                  <a:pt x="328" y="818"/>
                  <a:pt x="328" y="818"/>
                </a:cubicBezTo>
                <a:cubicBezTo>
                  <a:pt x="354" y="818"/>
                  <a:pt x="375" y="839"/>
                  <a:pt x="375" y="864"/>
                </a:cubicBezTo>
                <a:cubicBezTo>
                  <a:pt x="375" y="1384"/>
                  <a:pt x="375" y="1384"/>
                  <a:pt x="375" y="1384"/>
                </a:cubicBezTo>
                <a:cubicBezTo>
                  <a:pt x="375" y="1410"/>
                  <a:pt x="354" y="1431"/>
                  <a:pt x="328" y="1431"/>
                </a:cubicBezTo>
                <a:cubicBezTo>
                  <a:pt x="133" y="1431"/>
                  <a:pt x="133" y="1431"/>
                  <a:pt x="133" y="1431"/>
                </a:cubicBezTo>
                <a:close/>
                <a:moveTo>
                  <a:pt x="1361" y="1003"/>
                </a:moveTo>
                <a:cubicBezTo>
                  <a:pt x="1348" y="1017"/>
                  <a:pt x="1345" y="1038"/>
                  <a:pt x="1355" y="1055"/>
                </a:cubicBezTo>
                <a:cubicBezTo>
                  <a:pt x="1355" y="1055"/>
                  <a:pt x="1368" y="1078"/>
                  <a:pt x="1370" y="1108"/>
                </a:cubicBezTo>
                <a:cubicBezTo>
                  <a:pt x="1372" y="1150"/>
                  <a:pt x="1352" y="1187"/>
                  <a:pt x="1310" y="1219"/>
                </a:cubicBezTo>
                <a:cubicBezTo>
                  <a:pt x="1295" y="1231"/>
                  <a:pt x="1289" y="1251"/>
                  <a:pt x="1295" y="1268"/>
                </a:cubicBezTo>
                <a:cubicBezTo>
                  <a:pt x="1295" y="1269"/>
                  <a:pt x="1309" y="1311"/>
                  <a:pt x="1286" y="1351"/>
                </a:cubicBezTo>
                <a:cubicBezTo>
                  <a:pt x="1265" y="1389"/>
                  <a:pt x="1217" y="1417"/>
                  <a:pt x="1145" y="1432"/>
                </a:cubicBezTo>
                <a:cubicBezTo>
                  <a:pt x="1087" y="1445"/>
                  <a:pt x="1008" y="1447"/>
                  <a:pt x="912" y="1439"/>
                </a:cubicBezTo>
                <a:cubicBezTo>
                  <a:pt x="907" y="1439"/>
                  <a:pt x="907" y="1439"/>
                  <a:pt x="907" y="1439"/>
                </a:cubicBezTo>
                <a:cubicBezTo>
                  <a:pt x="701" y="1444"/>
                  <a:pt x="493" y="1417"/>
                  <a:pt x="491" y="1417"/>
                </a:cubicBezTo>
                <a:cubicBezTo>
                  <a:pt x="491" y="1417"/>
                  <a:pt x="491" y="1417"/>
                  <a:pt x="491" y="1417"/>
                </a:cubicBezTo>
                <a:cubicBezTo>
                  <a:pt x="459" y="1413"/>
                  <a:pt x="459" y="1413"/>
                  <a:pt x="459" y="1413"/>
                </a:cubicBezTo>
                <a:cubicBezTo>
                  <a:pt x="460" y="1404"/>
                  <a:pt x="461" y="1394"/>
                  <a:pt x="461" y="1385"/>
                </a:cubicBezTo>
                <a:cubicBezTo>
                  <a:pt x="461" y="864"/>
                  <a:pt x="461" y="864"/>
                  <a:pt x="461" y="864"/>
                </a:cubicBezTo>
                <a:cubicBezTo>
                  <a:pt x="461" y="851"/>
                  <a:pt x="459" y="837"/>
                  <a:pt x="455" y="825"/>
                </a:cubicBezTo>
                <a:cubicBezTo>
                  <a:pt x="461" y="803"/>
                  <a:pt x="477" y="755"/>
                  <a:pt x="515" y="715"/>
                </a:cubicBezTo>
                <a:cubicBezTo>
                  <a:pt x="659" y="601"/>
                  <a:pt x="799" y="217"/>
                  <a:pt x="805" y="200"/>
                </a:cubicBezTo>
                <a:cubicBezTo>
                  <a:pt x="808" y="193"/>
                  <a:pt x="808" y="186"/>
                  <a:pt x="807" y="179"/>
                </a:cubicBezTo>
                <a:cubicBezTo>
                  <a:pt x="802" y="143"/>
                  <a:pt x="804" y="99"/>
                  <a:pt x="811" y="86"/>
                </a:cubicBezTo>
                <a:cubicBezTo>
                  <a:pt x="828" y="86"/>
                  <a:pt x="874" y="91"/>
                  <a:pt x="901" y="129"/>
                </a:cubicBezTo>
                <a:cubicBezTo>
                  <a:pt x="934" y="174"/>
                  <a:pt x="933" y="255"/>
                  <a:pt x="898" y="362"/>
                </a:cubicBezTo>
                <a:cubicBezTo>
                  <a:pt x="844" y="524"/>
                  <a:pt x="839" y="610"/>
                  <a:pt x="882" y="648"/>
                </a:cubicBezTo>
                <a:cubicBezTo>
                  <a:pt x="903" y="667"/>
                  <a:pt x="931" y="668"/>
                  <a:pt x="952" y="660"/>
                </a:cubicBezTo>
                <a:cubicBezTo>
                  <a:pt x="971" y="656"/>
                  <a:pt x="990" y="652"/>
                  <a:pt x="1007" y="649"/>
                </a:cubicBezTo>
                <a:cubicBezTo>
                  <a:pt x="1009" y="649"/>
                  <a:pt x="1010" y="649"/>
                  <a:pt x="1012" y="648"/>
                </a:cubicBezTo>
                <a:cubicBezTo>
                  <a:pt x="1110" y="627"/>
                  <a:pt x="1286" y="614"/>
                  <a:pt x="1347" y="669"/>
                </a:cubicBezTo>
                <a:cubicBezTo>
                  <a:pt x="1399" y="717"/>
                  <a:pt x="1362" y="779"/>
                  <a:pt x="1358" y="786"/>
                </a:cubicBezTo>
                <a:cubicBezTo>
                  <a:pt x="1346" y="804"/>
                  <a:pt x="1349" y="827"/>
                  <a:pt x="1365" y="842"/>
                </a:cubicBezTo>
                <a:cubicBezTo>
                  <a:pt x="1366" y="842"/>
                  <a:pt x="1399" y="874"/>
                  <a:pt x="1401" y="916"/>
                </a:cubicBezTo>
                <a:cubicBezTo>
                  <a:pt x="1402" y="945"/>
                  <a:pt x="1389" y="974"/>
                  <a:pt x="1361" y="1003"/>
                </a:cubicBezTo>
                <a:close/>
                <a:moveTo>
                  <a:pt x="1361" y="1003"/>
                </a:moveTo>
                <a:cubicBezTo>
                  <a:pt x="1361" y="1003"/>
                  <a:pt x="1361" y="1003"/>
                  <a:pt x="1361" y="100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3E8AEF4B-9E00-4D82-88E3-8AF62758B0D0}"/>
              </a:ext>
            </a:extLst>
          </p:cNvPr>
          <p:cNvSpPr txBox="1"/>
          <p:nvPr/>
        </p:nvSpPr>
        <p:spPr>
          <a:xfrm>
            <a:off x="848317" y="3448233"/>
            <a:ext cx="1747594" cy="415498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100" b="1" dirty="0">
                <a:solidFill>
                  <a:srgbClr val="3F403E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Rating</a:t>
            </a:r>
            <a:r>
              <a:rPr lang="zh-CN" altLang="en-US" sz="2100" b="1" dirty="0">
                <a:solidFill>
                  <a:srgbClr val="3F403E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100" b="1" dirty="0">
                <a:solidFill>
                  <a:srgbClr val="3F403E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(stars)</a:t>
            </a:r>
            <a:endParaRPr lang="zh-CN" altLang="en-US" sz="2100" b="1" dirty="0">
              <a:solidFill>
                <a:srgbClr val="3F403E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11" name="直接连接符 18">
            <a:extLst>
              <a:ext uri="{FF2B5EF4-FFF2-40B4-BE49-F238E27FC236}">
                <a16:creationId xmlns:a16="http://schemas.microsoft.com/office/drawing/2014/main" id="{09DCF1BB-27B4-4440-A95C-492875A5D6DC}"/>
              </a:ext>
            </a:extLst>
          </p:cNvPr>
          <p:cNvCxnSpPr>
            <a:cxnSpLocks/>
          </p:cNvCxnSpPr>
          <p:nvPr/>
        </p:nvCxnSpPr>
        <p:spPr>
          <a:xfrm flipH="1">
            <a:off x="848317" y="3863731"/>
            <a:ext cx="1718631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7">
            <a:extLst>
              <a:ext uri="{FF2B5EF4-FFF2-40B4-BE49-F238E27FC236}">
                <a16:creationId xmlns:a16="http://schemas.microsoft.com/office/drawing/2014/main" id="{13B70ABA-F2C8-448B-9BAA-B8F08D426284}"/>
              </a:ext>
            </a:extLst>
          </p:cNvPr>
          <p:cNvSpPr txBox="1"/>
          <p:nvPr/>
        </p:nvSpPr>
        <p:spPr>
          <a:xfrm>
            <a:off x="307346" y="3921577"/>
            <a:ext cx="2595233" cy="164352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High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rated—over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4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stars: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What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are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the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common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characters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and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what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we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should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focus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on.</a:t>
            </a: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Low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rated—below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2stars: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The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things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to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avoid.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endParaRPr lang="en-US" altLang="zh-CN" sz="1400" dirty="0">
              <a:solidFill>
                <a:srgbClr val="3F403E"/>
              </a:solidFill>
              <a:latin typeface="+mn-ea"/>
            </a:endParaRPr>
          </a:p>
        </p:txBody>
      </p:sp>
      <p:sp>
        <p:nvSpPr>
          <p:cNvPr id="63" name="矩形 1">
            <a:extLst>
              <a:ext uri="{FF2B5EF4-FFF2-40B4-BE49-F238E27FC236}">
                <a16:creationId xmlns:a16="http://schemas.microsoft.com/office/drawing/2014/main" id="{34215000-FD57-424E-A466-F8F5C4E7E7AA}"/>
              </a:ext>
            </a:extLst>
          </p:cNvPr>
          <p:cNvSpPr/>
          <p:nvPr/>
        </p:nvSpPr>
        <p:spPr>
          <a:xfrm>
            <a:off x="1" y="4671568"/>
            <a:ext cx="3339106" cy="2186432"/>
          </a:xfrm>
          <a:prstGeom prst="rect">
            <a:avLst/>
          </a:prstGeom>
          <a:solidFill>
            <a:srgbClr val="DBA23C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4" name="矩形 23">
            <a:extLst>
              <a:ext uri="{FF2B5EF4-FFF2-40B4-BE49-F238E27FC236}">
                <a16:creationId xmlns:a16="http://schemas.microsoft.com/office/drawing/2014/main" id="{3D0206AC-0FBC-4A20-A419-BA0106313F2C}"/>
              </a:ext>
            </a:extLst>
          </p:cNvPr>
          <p:cNvSpPr/>
          <p:nvPr/>
        </p:nvSpPr>
        <p:spPr>
          <a:xfrm>
            <a:off x="222981" y="4345229"/>
            <a:ext cx="2768849" cy="2211113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65" name="矩形 2">
            <a:extLst>
              <a:ext uri="{FF2B5EF4-FFF2-40B4-BE49-F238E27FC236}">
                <a16:creationId xmlns:a16="http://schemas.microsoft.com/office/drawing/2014/main" id="{A9FB66BC-0DF7-4F0E-A382-F3AF4C51E4B4}"/>
              </a:ext>
            </a:extLst>
          </p:cNvPr>
          <p:cNvSpPr/>
          <p:nvPr/>
        </p:nvSpPr>
        <p:spPr>
          <a:xfrm>
            <a:off x="908563" y="5114830"/>
            <a:ext cx="3701923" cy="1061561"/>
          </a:xfrm>
          <a:prstGeom prst="rect">
            <a:avLst/>
          </a:prstGeom>
          <a:solidFill>
            <a:srgbClr val="FCFCFD">
              <a:alpha val="82000"/>
            </a:srgbClr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cxnSp>
        <p:nvCxnSpPr>
          <p:cNvPr id="66" name="直接连接符 9">
            <a:extLst>
              <a:ext uri="{FF2B5EF4-FFF2-40B4-BE49-F238E27FC236}">
                <a16:creationId xmlns:a16="http://schemas.microsoft.com/office/drawing/2014/main" id="{54B06289-4586-4BF9-AB3B-94CF4D52C413}"/>
              </a:ext>
            </a:extLst>
          </p:cNvPr>
          <p:cNvCxnSpPr>
            <a:cxnSpLocks/>
          </p:cNvCxnSpPr>
          <p:nvPr/>
        </p:nvCxnSpPr>
        <p:spPr>
          <a:xfrm flipH="1" flipV="1">
            <a:off x="1364286" y="5933399"/>
            <a:ext cx="2633169" cy="18419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11">
            <a:extLst>
              <a:ext uri="{FF2B5EF4-FFF2-40B4-BE49-F238E27FC236}">
                <a16:creationId xmlns:a16="http://schemas.microsoft.com/office/drawing/2014/main" id="{E43F5F53-BCB8-442C-8E46-37CB45F89678}"/>
              </a:ext>
            </a:extLst>
          </p:cNvPr>
          <p:cNvSpPr txBox="1"/>
          <p:nvPr/>
        </p:nvSpPr>
        <p:spPr>
          <a:xfrm>
            <a:off x="1213444" y="5321508"/>
            <a:ext cx="3092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9B359"/>
                </a:solidFill>
                <a:latin typeface="+mj-ea"/>
              </a:rPr>
              <a:t>Location</a:t>
            </a:r>
            <a:endParaRPr lang="zh-CN" altLang="en-US" sz="2400" b="1" dirty="0">
              <a:solidFill>
                <a:srgbClr val="F9B359"/>
              </a:solidFill>
              <a:latin typeface="+mj-ea"/>
            </a:endParaRPr>
          </a:p>
        </p:txBody>
      </p:sp>
      <p:sp>
        <p:nvSpPr>
          <p:cNvPr id="68" name="矩形 1">
            <a:extLst>
              <a:ext uri="{FF2B5EF4-FFF2-40B4-BE49-F238E27FC236}">
                <a16:creationId xmlns:a16="http://schemas.microsoft.com/office/drawing/2014/main" id="{BB49DF76-EBA8-4A59-8B55-940C6EA5A4B7}"/>
              </a:ext>
            </a:extLst>
          </p:cNvPr>
          <p:cNvSpPr/>
          <p:nvPr/>
        </p:nvSpPr>
        <p:spPr>
          <a:xfrm>
            <a:off x="1042987" y="1"/>
            <a:ext cx="8101013" cy="4080716"/>
          </a:xfrm>
          <a:prstGeom prst="rect">
            <a:avLst/>
          </a:prstGeom>
          <a:solidFill>
            <a:srgbClr val="FCFCFD">
              <a:alpha val="69804"/>
            </a:srgbClr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69" name="文本框 4">
            <a:extLst>
              <a:ext uri="{FF2B5EF4-FFF2-40B4-BE49-F238E27FC236}">
                <a16:creationId xmlns:a16="http://schemas.microsoft.com/office/drawing/2014/main" id="{B089F862-4C8A-489E-8F7A-4D3FB14471A1}"/>
              </a:ext>
            </a:extLst>
          </p:cNvPr>
          <p:cNvSpPr txBox="1"/>
          <p:nvPr/>
        </p:nvSpPr>
        <p:spPr>
          <a:xfrm>
            <a:off x="2137030" y="3274535"/>
            <a:ext cx="589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/>
              <a:buChar char="•"/>
            </a:pPr>
            <a:r>
              <a:rPr 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T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he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city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has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the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most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high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-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score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bakeries: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Toronto</a:t>
            </a:r>
          </a:p>
          <a:p>
            <a:pPr marL="285750" lvl="0" indent="-285750">
              <a:lnSpc>
                <a:spcPct val="120000"/>
              </a:lnSpc>
              <a:buFont typeface="Arial"/>
              <a:buChar char="•"/>
            </a:pPr>
            <a:r>
              <a:rPr 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The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city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has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the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most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low-score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bakeries: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Las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Vegas</a:t>
            </a:r>
          </a:p>
        </p:txBody>
      </p:sp>
      <p:pic>
        <p:nvPicPr>
          <p:cNvPr id="70" name="Picture 2" descr="https://lh5.googleusercontent.com/RyG8ljeb0ZP4xbj0_crzgMkUZw4MZVXvJ5QCr3IB34Nc1kzf_YoryV89b5xpGAOTuQW1CAK40cjKEqVKXeZOHYr1OMSfI91AAXfUiGGzI7XWEcYiciVfS3-AZ7CHp8jjsHIm4F-7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444" y="202811"/>
            <a:ext cx="3556772" cy="307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 descr="https://lh4.googleusercontent.com/MsK6jlgNEs56uCY6hkj-GwxH3fBT-pOGG4h_SynY3R2nck5XSnC_m79Zo1mFxTAxO61J1HiH3zq4jY91GmXYHITOKcwnwFzFvTnkGZYM4mDYF_4QZkahCxfFu3CQM2WGsVPKBzet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491" y="164901"/>
            <a:ext cx="4039282" cy="314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矩形 1">
            <a:extLst>
              <a:ext uri="{FF2B5EF4-FFF2-40B4-BE49-F238E27FC236}">
                <a16:creationId xmlns:a16="http://schemas.microsoft.com/office/drawing/2014/main" id="{53513ABF-C88F-4807-9165-6F395F0809BA}"/>
              </a:ext>
            </a:extLst>
          </p:cNvPr>
          <p:cNvSpPr/>
          <p:nvPr/>
        </p:nvSpPr>
        <p:spPr>
          <a:xfrm>
            <a:off x="2494984" y="0"/>
            <a:ext cx="6649016" cy="4468357"/>
          </a:xfrm>
          <a:prstGeom prst="rect">
            <a:avLst/>
          </a:prstGeom>
          <a:solidFill>
            <a:srgbClr val="FCFCFD">
              <a:alpha val="69804"/>
            </a:srgbClr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73" name="文本框 4">
            <a:extLst>
              <a:ext uri="{FF2B5EF4-FFF2-40B4-BE49-F238E27FC236}">
                <a16:creationId xmlns:a16="http://schemas.microsoft.com/office/drawing/2014/main" id="{B089F862-4C8A-489E-8F7A-4D3FB14471A1}"/>
              </a:ext>
            </a:extLst>
          </p:cNvPr>
          <p:cNvSpPr txBox="1"/>
          <p:nvPr/>
        </p:nvSpPr>
        <p:spPr>
          <a:xfrm>
            <a:off x="2941389" y="3408075"/>
            <a:ext cx="5318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/>
              <a:buChar char="•"/>
            </a:pPr>
            <a:r>
              <a:rPr 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The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total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number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of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bakeries: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Toronto/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Las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Vegas</a:t>
            </a:r>
            <a:endParaRPr lang="en-US" sz="1500" dirty="0">
              <a:solidFill>
                <a:srgbClr val="3F403E"/>
              </a:solidFill>
              <a:ea typeface="Verdana"/>
              <a:cs typeface="Verdana"/>
              <a:sym typeface="Verdana"/>
            </a:endParaRPr>
          </a:p>
          <a:p>
            <a:pPr marL="285750" lvl="0" indent="-285750">
              <a:lnSpc>
                <a:spcPct val="120000"/>
              </a:lnSpc>
              <a:buFont typeface="Arial"/>
              <a:buChar char="•"/>
            </a:pPr>
            <a:r>
              <a:rPr 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The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ratio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that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high-low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bakeries:</a:t>
            </a:r>
            <a:r>
              <a:rPr lang="zh-CN" altLang="en-US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  </a:t>
            </a:r>
            <a:r>
              <a:rPr lang="en-US" altLang="zh-CN" sz="1500" dirty="0">
                <a:solidFill>
                  <a:srgbClr val="3F403E"/>
                </a:solidFill>
                <a:ea typeface="Verdana"/>
                <a:cs typeface="Verdana"/>
                <a:sym typeface="Verdana"/>
              </a:rPr>
              <a:t>Montreal/Edinburgh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129674F3-2867-4CA8-94F3-847D7DD1B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7655" y="89444"/>
            <a:ext cx="4805618" cy="3181680"/>
          </a:xfrm>
          <a:prstGeom prst="rect">
            <a:avLst/>
          </a:prstGeom>
        </p:spPr>
      </p:pic>
      <p:sp>
        <p:nvSpPr>
          <p:cNvPr id="75" name="矩形 1">
            <a:extLst>
              <a:ext uri="{FF2B5EF4-FFF2-40B4-BE49-F238E27FC236}">
                <a16:creationId xmlns:a16="http://schemas.microsoft.com/office/drawing/2014/main" id="{34215000-FD57-424E-A466-F8F5C4E7E7AA}"/>
              </a:ext>
            </a:extLst>
          </p:cNvPr>
          <p:cNvSpPr/>
          <p:nvPr/>
        </p:nvSpPr>
        <p:spPr>
          <a:xfrm>
            <a:off x="629" y="0"/>
            <a:ext cx="4118267" cy="2054655"/>
          </a:xfrm>
          <a:prstGeom prst="rect">
            <a:avLst/>
          </a:prstGeom>
          <a:solidFill>
            <a:srgbClr val="DBA23C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6" name="矩形 23">
            <a:extLst>
              <a:ext uri="{FF2B5EF4-FFF2-40B4-BE49-F238E27FC236}">
                <a16:creationId xmlns:a16="http://schemas.microsoft.com/office/drawing/2014/main" id="{3D0206AC-0FBC-4A20-A419-BA0106313F2C}"/>
              </a:ext>
            </a:extLst>
          </p:cNvPr>
          <p:cNvSpPr/>
          <p:nvPr/>
        </p:nvSpPr>
        <p:spPr>
          <a:xfrm>
            <a:off x="367893" y="216282"/>
            <a:ext cx="2768849" cy="2296488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77" name="矩形 2">
            <a:extLst>
              <a:ext uri="{FF2B5EF4-FFF2-40B4-BE49-F238E27FC236}">
                <a16:creationId xmlns:a16="http://schemas.microsoft.com/office/drawing/2014/main" id="{A9FB66BC-0DF7-4F0E-A382-F3AF4C51E4B4}"/>
              </a:ext>
            </a:extLst>
          </p:cNvPr>
          <p:cNvSpPr/>
          <p:nvPr/>
        </p:nvSpPr>
        <p:spPr>
          <a:xfrm>
            <a:off x="651378" y="565353"/>
            <a:ext cx="4226032" cy="1031188"/>
          </a:xfrm>
          <a:prstGeom prst="rect">
            <a:avLst/>
          </a:prstGeom>
          <a:solidFill>
            <a:srgbClr val="FCFCFD">
              <a:alpha val="81000"/>
            </a:srgbClr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cxnSp>
        <p:nvCxnSpPr>
          <p:cNvPr id="78" name="直接连接符 9">
            <a:extLst>
              <a:ext uri="{FF2B5EF4-FFF2-40B4-BE49-F238E27FC236}">
                <a16:creationId xmlns:a16="http://schemas.microsoft.com/office/drawing/2014/main" id="{54B06289-4586-4BF9-AB3B-94CF4D52C413}"/>
              </a:ext>
            </a:extLst>
          </p:cNvPr>
          <p:cNvCxnSpPr>
            <a:cxnSpLocks/>
          </p:cNvCxnSpPr>
          <p:nvPr/>
        </p:nvCxnSpPr>
        <p:spPr>
          <a:xfrm flipH="1" flipV="1">
            <a:off x="1159589" y="1231915"/>
            <a:ext cx="2633169" cy="18419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11">
            <a:extLst>
              <a:ext uri="{FF2B5EF4-FFF2-40B4-BE49-F238E27FC236}">
                <a16:creationId xmlns:a16="http://schemas.microsoft.com/office/drawing/2014/main" id="{E43F5F53-BCB8-442C-8E46-37CB45F89678}"/>
              </a:ext>
            </a:extLst>
          </p:cNvPr>
          <p:cNvSpPr txBox="1"/>
          <p:nvPr/>
        </p:nvSpPr>
        <p:spPr>
          <a:xfrm>
            <a:off x="1026733" y="677763"/>
            <a:ext cx="3092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9B359"/>
                </a:solidFill>
                <a:latin typeface="+mj-ea"/>
              </a:rPr>
              <a:t>Attributes</a:t>
            </a:r>
            <a:endParaRPr lang="zh-CN" altLang="en-US" sz="2400" b="1" dirty="0">
              <a:solidFill>
                <a:srgbClr val="F9B359"/>
              </a:solidFill>
              <a:latin typeface="+mj-ea"/>
            </a:endParaRPr>
          </a:p>
        </p:txBody>
      </p:sp>
      <p:sp>
        <p:nvSpPr>
          <p:cNvPr id="80" name="矩形 35">
            <a:extLst>
              <a:ext uri="{FF2B5EF4-FFF2-40B4-BE49-F238E27FC236}">
                <a16:creationId xmlns:a16="http://schemas.microsoft.com/office/drawing/2014/main" id="{BF0E9BB1-39DD-4F48-BC3E-0A87B07DB043}"/>
              </a:ext>
            </a:extLst>
          </p:cNvPr>
          <p:cNvSpPr/>
          <p:nvPr/>
        </p:nvSpPr>
        <p:spPr>
          <a:xfrm>
            <a:off x="2381250" y="1995683"/>
            <a:ext cx="6762750" cy="4886560"/>
          </a:xfrm>
          <a:prstGeom prst="rect">
            <a:avLst/>
          </a:prstGeom>
          <a:solidFill>
            <a:srgbClr val="FCFCFD">
              <a:alpha val="63922"/>
            </a:srgb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F48749AA-92DE-4B86-A8BC-12A20B6E45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8805" y="238476"/>
            <a:ext cx="1068935" cy="960171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804E1410-E150-4BBD-AAAC-BD90800DFA42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3452" y="2321651"/>
            <a:ext cx="5695950" cy="4305300"/>
          </a:xfrm>
          <a:prstGeom prst="rect">
            <a:avLst/>
          </a:prstGeom>
        </p:spPr>
      </p:pic>
      <p:sp>
        <p:nvSpPr>
          <p:cNvPr id="83" name="矩形 35">
            <a:extLst>
              <a:ext uri="{FF2B5EF4-FFF2-40B4-BE49-F238E27FC236}">
                <a16:creationId xmlns:a16="http://schemas.microsoft.com/office/drawing/2014/main" id="{BF0E9BB1-39DD-4F48-BC3E-0A87B07DB043}"/>
              </a:ext>
            </a:extLst>
          </p:cNvPr>
          <p:cNvSpPr/>
          <p:nvPr/>
        </p:nvSpPr>
        <p:spPr>
          <a:xfrm>
            <a:off x="2739540" y="1749245"/>
            <a:ext cx="6404460" cy="5108756"/>
          </a:xfrm>
          <a:prstGeom prst="rect">
            <a:avLst/>
          </a:prstGeom>
          <a:solidFill>
            <a:srgbClr val="FCFCFD">
              <a:alpha val="63922"/>
            </a:srgb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C0219BA-30CA-4D44-A7D1-E3F9FC82E14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36"/>
          <a:stretch/>
        </p:blipFill>
        <p:spPr>
          <a:xfrm>
            <a:off x="7626100" y="370393"/>
            <a:ext cx="1291116" cy="91623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1656F66-887D-4899-9592-C56D9209389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5872" y="2207360"/>
            <a:ext cx="5448300" cy="4488444"/>
          </a:xfrm>
          <a:prstGeom prst="rect">
            <a:avLst/>
          </a:prstGeom>
        </p:spPr>
      </p:pic>
      <p:sp>
        <p:nvSpPr>
          <p:cNvPr id="86" name="矩形 35">
            <a:extLst>
              <a:ext uri="{FF2B5EF4-FFF2-40B4-BE49-F238E27FC236}">
                <a16:creationId xmlns:a16="http://schemas.microsoft.com/office/drawing/2014/main" id="{BF0E9BB1-39DD-4F48-BC3E-0A87B07DB043}"/>
              </a:ext>
            </a:extLst>
          </p:cNvPr>
          <p:cNvSpPr/>
          <p:nvPr/>
        </p:nvSpPr>
        <p:spPr>
          <a:xfrm>
            <a:off x="2739540" y="1822957"/>
            <a:ext cx="6413702" cy="5039265"/>
          </a:xfrm>
          <a:prstGeom prst="rect">
            <a:avLst/>
          </a:prstGeom>
          <a:solidFill>
            <a:srgbClr val="FCFCFD">
              <a:alpha val="63922"/>
            </a:srgb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086877FC-A552-48C0-9D9E-7125416FD3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395" y="285476"/>
            <a:ext cx="1146049" cy="114604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14E82D-397C-484E-B692-75C8BF9C8202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0360" y="2186141"/>
            <a:ext cx="5434023" cy="4513885"/>
          </a:xfrm>
          <a:prstGeom prst="rect">
            <a:avLst/>
          </a:prstGeom>
        </p:spPr>
      </p:pic>
      <p:sp>
        <p:nvSpPr>
          <p:cNvPr id="89" name="矩形 35">
            <a:extLst>
              <a:ext uri="{FF2B5EF4-FFF2-40B4-BE49-F238E27FC236}">
                <a16:creationId xmlns:a16="http://schemas.microsoft.com/office/drawing/2014/main" id="{BF0E9BB1-39DD-4F48-BC3E-0A87B07DB043}"/>
              </a:ext>
            </a:extLst>
          </p:cNvPr>
          <p:cNvSpPr/>
          <p:nvPr/>
        </p:nvSpPr>
        <p:spPr>
          <a:xfrm>
            <a:off x="2739541" y="1818735"/>
            <a:ext cx="6404460" cy="5039265"/>
          </a:xfrm>
          <a:prstGeom prst="rect">
            <a:avLst/>
          </a:prstGeom>
          <a:solidFill>
            <a:srgbClr val="FCFCFD">
              <a:alpha val="63922"/>
            </a:srgb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CCFE5EB9-90DF-4781-9E11-938B354DD6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116" y="222195"/>
            <a:ext cx="916230" cy="916230"/>
          </a:xfrm>
          <a:prstGeom prst="rect">
            <a:avLst/>
          </a:prstGeom>
        </p:spPr>
      </p:pic>
      <p:sp>
        <p:nvSpPr>
          <p:cNvPr id="92" name="矩形 24">
            <a:extLst>
              <a:ext uri="{FF2B5EF4-FFF2-40B4-BE49-F238E27FC236}">
                <a16:creationId xmlns:a16="http://schemas.microsoft.com/office/drawing/2014/main" id="{E82281F7-E7DA-47C3-9156-2967FCA9391D}"/>
              </a:ext>
            </a:extLst>
          </p:cNvPr>
          <p:cNvSpPr/>
          <p:nvPr/>
        </p:nvSpPr>
        <p:spPr>
          <a:xfrm>
            <a:off x="521496" y="2030112"/>
            <a:ext cx="8101011" cy="2797781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93" name="矩形 2">
            <a:extLst>
              <a:ext uri="{FF2B5EF4-FFF2-40B4-BE49-F238E27FC236}">
                <a16:creationId xmlns:a16="http://schemas.microsoft.com/office/drawing/2014/main" id="{2055D2C7-DE24-454D-84CD-E35556740759}"/>
              </a:ext>
            </a:extLst>
          </p:cNvPr>
          <p:cNvSpPr/>
          <p:nvPr/>
        </p:nvSpPr>
        <p:spPr>
          <a:xfrm>
            <a:off x="1022639" y="580341"/>
            <a:ext cx="4955707" cy="2552016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94" name="矩形 3">
            <a:extLst>
              <a:ext uri="{FF2B5EF4-FFF2-40B4-BE49-F238E27FC236}">
                <a16:creationId xmlns:a16="http://schemas.microsoft.com/office/drawing/2014/main" id="{59E298DA-3C97-4728-868A-BAD23900F4BD}"/>
              </a:ext>
            </a:extLst>
          </p:cNvPr>
          <p:cNvSpPr/>
          <p:nvPr/>
        </p:nvSpPr>
        <p:spPr>
          <a:xfrm>
            <a:off x="2739539" y="3581707"/>
            <a:ext cx="5344677" cy="2595983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95" name="文本框 13">
            <a:extLst>
              <a:ext uri="{FF2B5EF4-FFF2-40B4-BE49-F238E27FC236}">
                <a16:creationId xmlns:a16="http://schemas.microsoft.com/office/drawing/2014/main" id="{9E6C9E5F-AE71-4B43-8DF1-3E024C8E11CD}"/>
              </a:ext>
            </a:extLst>
          </p:cNvPr>
          <p:cNvSpPr txBox="1"/>
          <p:nvPr/>
        </p:nvSpPr>
        <p:spPr>
          <a:xfrm>
            <a:off x="3697812" y="1310621"/>
            <a:ext cx="2441287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1350" dirty="0">
                <a:ea typeface="Verdana"/>
                <a:cs typeface="Verdana"/>
                <a:sym typeface="Verdana"/>
              </a:rPr>
              <a:t>Top 10 Bakeries:</a:t>
            </a:r>
          </a:p>
          <a:p>
            <a:pPr lvl="0">
              <a:lnSpc>
                <a:spcPct val="120000"/>
              </a:lnSpc>
            </a:pPr>
            <a:r>
              <a:rPr lang="en-US" sz="1350" dirty="0">
                <a:ea typeface="Verdana"/>
                <a:cs typeface="Verdana"/>
                <a:sym typeface="Verdana"/>
              </a:rPr>
              <a:t>   Cake</a:t>
            </a:r>
          </a:p>
          <a:p>
            <a:pPr lvl="0">
              <a:lnSpc>
                <a:spcPct val="120000"/>
              </a:lnSpc>
            </a:pPr>
            <a:r>
              <a:rPr lang="en-US" sz="1350" dirty="0">
                <a:ea typeface="Verdana"/>
                <a:cs typeface="Verdana"/>
                <a:sym typeface="Verdana"/>
              </a:rPr>
              <a:t>      Red velvet (flavor)</a:t>
            </a:r>
          </a:p>
          <a:p>
            <a:pPr lvl="0">
              <a:lnSpc>
                <a:spcPct val="120000"/>
              </a:lnSpc>
            </a:pPr>
            <a:r>
              <a:rPr lang="en-US" sz="1350" dirty="0">
                <a:ea typeface="Verdana"/>
                <a:cs typeface="Verdana"/>
                <a:sym typeface="Verdana"/>
              </a:rPr>
              <a:t>      Bundt cake (type)</a:t>
            </a:r>
          </a:p>
          <a:p>
            <a:pPr lvl="0">
              <a:lnSpc>
                <a:spcPct val="120000"/>
              </a:lnSpc>
            </a:pPr>
            <a:r>
              <a:rPr lang="en-US" sz="1350" dirty="0">
                <a:ea typeface="Verdana"/>
                <a:cs typeface="Verdana"/>
                <a:sym typeface="Verdana"/>
              </a:rPr>
              <a:t>   Bread</a:t>
            </a:r>
          </a:p>
          <a:p>
            <a:pPr lvl="0">
              <a:lnSpc>
                <a:spcPct val="120000"/>
              </a:lnSpc>
            </a:pPr>
            <a:r>
              <a:rPr lang="en-US" sz="1350" dirty="0">
                <a:ea typeface="Verdana"/>
                <a:cs typeface="Verdana"/>
                <a:sym typeface="Verdana"/>
              </a:rPr>
              <a:t>   Cupcake</a:t>
            </a:r>
          </a:p>
        </p:txBody>
      </p:sp>
      <p:sp>
        <p:nvSpPr>
          <p:cNvPr id="96" name="文本框 14">
            <a:extLst>
              <a:ext uri="{FF2B5EF4-FFF2-40B4-BE49-F238E27FC236}">
                <a16:creationId xmlns:a16="http://schemas.microsoft.com/office/drawing/2014/main" id="{B66C587C-F1AA-47A0-A745-FCB2C65542C8}"/>
              </a:ext>
            </a:extLst>
          </p:cNvPr>
          <p:cNvSpPr txBox="1"/>
          <p:nvPr/>
        </p:nvSpPr>
        <p:spPr>
          <a:xfrm>
            <a:off x="3639227" y="722167"/>
            <a:ext cx="2307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F403E"/>
                </a:solidFill>
                <a:latin typeface="+mj-ea"/>
                <a:ea typeface="+mj-ea"/>
              </a:rPr>
              <a:t>HIGH</a:t>
            </a:r>
            <a:r>
              <a:rPr lang="zh-CN" altLang="en-US" sz="2400" b="1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2400" b="1" dirty="0">
                <a:solidFill>
                  <a:srgbClr val="3F403E"/>
                </a:solidFill>
                <a:latin typeface="+mj-ea"/>
                <a:ea typeface="+mj-ea"/>
              </a:rPr>
              <a:t>RATING</a:t>
            </a:r>
            <a:endParaRPr lang="zh-CN" altLang="en-US" sz="2400" b="1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cxnSp>
        <p:nvCxnSpPr>
          <p:cNvPr id="97" name="直接连接符 15">
            <a:extLst>
              <a:ext uri="{FF2B5EF4-FFF2-40B4-BE49-F238E27FC236}">
                <a16:creationId xmlns:a16="http://schemas.microsoft.com/office/drawing/2014/main" id="{5E6773A1-BD34-477A-B3D3-B139F0B35F85}"/>
              </a:ext>
            </a:extLst>
          </p:cNvPr>
          <p:cNvCxnSpPr>
            <a:cxnSpLocks/>
          </p:cNvCxnSpPr>
          <p:nvPr/>
        </p:nvCxnSpPr>
        <p:spPr>
          <a:xfrm flipV="1">
            <a:off x="3911799" y="1203953"/>
            <a:ext cx="1615866" cy="1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18">
            <a:extLst>
              <a:ext uri="{FF2B5EF4-FFF2-40B4-BE49-F238E27FC236}">
                <a16:creationId xmlns:a16="http://schemas.microsoft.com/office/drawing/2014/main" id="{F38C07B9-FD33-4839-9ACB-2449459ABA43}"/>
              </a:ext>
            </a:extLst>
          </p:cNvPr>
          <p:cNvSpPr txBox="1"/>
          <p:nvPr/>
        </p:nvSpPr>
        <p:spPr>
          <a:xfrm>
            <a:off x="3058661" y="4225999"/>
            <a:ext cx="1903335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1350" dirty="0">
                <a:ea typeface="Verdana"/>
                <a:cs typeface="Verdana"/>
                <a:sym typeface="Verdana"/>
              </a:rPr>
              <a:t>All Bakeries with stars lower than 2:</a:t>
            </a:r>
          </a:p>
          <a:p>
            <a:pPr lvl="0" algn="ctr">
              <a:lnSpc>
                <a:spcPct val="120000"/>
              </a:lnSpc>
            </a:pPr>
            <a:r>
              <a:rPr lang="en-US" sz="1350" dirty="0">
                <a:ea typeface="Verdana"/>
                <a:cs typeface="Verdana"/>
                <a:sym typeface="Verdana"/>
              </a:rPr>
              <a:t>Cake</a:t>
            </a:r>
          </a:p>
          <a:p>
            <a:pPr lvl="0" algn="ctr">
              <a:lnSpc>
                <a:spcPct val="120000"/>
              </a:lnSpc>
            </a:pPr>
            <a:r>
              <a:rPr lang="en-US" sz="1350" dirty="0">
                <a:ea typeface="Verdana"/>
                <a:cs typeface="Verdana"/>
                <a:sym typeface="Verdana"/>
              </a:rPr>
              <a:t>Time </a:t>
            </a:r>
          </a:p>
          <a:p>
            <a:pPr lvl="0" algn="ctr">
              <a:lnSpc>
                <a:spcPct val="120000"/>
              </a:lnSpc>
            </a:pPr>
            <a:r>
              <a:rPr lang="en-US" sz="1350" dirty="0">
                <a:ea typeface="Verdana"/>
                <a:cs typeface="Verdana"/>
                <a:sym typeface="Verdana"/>
              </a:rPr>
              <a:t>Location</a:t>
            </a:r>
          </a:p>
          <a:p>
            <a:pPr lvl="0" algn="ctr">
              <a:lnSpc>
                <a:spcPct val="120000"/>
              </a:lnSpc>
            </a:pPr>
            <a:r>
              <a:rPr lang="en-US" sz="1350" dirty="0">
                <a:ea typeface="Verdana"/>
                <a:cs typeface="Verdana"/>
                <a:sym typeface="Verdana"/>
              </a:rPr>
              <a:t>Price</a:t>
            </a:r>
          </a:p>
          <a:p>
            <a:pPr lvl="0" algn="ctr">
              <a:lnSpc>
                <a:spcPct val="120000"/>
              </a:lnSpc>
            </a:pPr>
            <a:endParaRPr lang="en-US" sz="1350" dirty="0">
              <a:solidFill>
                <a:srgbClr val="969F98"/>
              </a:solidFill>
              <a:ea typeface="Verdana"/>
              <a:cs typeface="Verdana"/>
              <a:sym typeface="Verdana"/>
            </a:endParaRPr>
          </a:p>
        </p:txBody>
      </p:sp>
      <p:sp>
        <p:nvSpPr>
          <p:cNvPr id="99" name="文本框 19">
            <a:extLst>
              <a:ext uri="{FF2B5EF4-FFF2-40B4-BE49-F238E27FC236}">
                <a16:creationId xmlns:a16="http://schemas.microsoft.com/office/drawing/2014/main" id="{2783444C-5E6F-4488-ABF3-3C8515BD1ABA}"/>
              </a:ext>
            </a:extLst>
          </p:cNvPr>
          <p:cNvSpPr txBox="1"/>
          <p:nvPr/>
        </p:nvSpPr>
        <p:spPr>
          <a:xfrm>
            <a:off x="3004283" y="3749291"/>
            <a:ext cx="2159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3F403E"/>
                </a:solidFill>
                <a:latin typeface="+mj-ea"/>
                <a:ea typeface="+mj-ea"/>
              </a:rPr>
              <a:t>LOW</a:t>
            </a:r>
            <a:r>
              <a:rPr lang="zh-CN" altLang="en-US" sz="2400" b="1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2400" b="1" dirty="0">
                <a:solidFill>
                  <a:srgbClr val="3F403E"/>
                </a:solidFill>
                <a:latin typeface="+mj-ea"/>
                <a:ea typeface="+mj-ea"/>
              </a:rPr>
              <a:t>RATING</a:t>
            </a:r>
            <a:endParaRPr lang="zh-CN" altLang="en-US" sz="2400" b="1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cxnSp>
        <p:nvCxnSpPr>
          <p:cNvPr id="100" name="直接连接符 26">
            <a:extLst>
              <a:ext uri="{FF2B5EF4-FFF2-40B4-BE49-F238E27FC236}">
                <a16:creationId xmlns:a16="http://schemas.microsoft.com/office/drawing/2014/main" id="{B9C28C85-64A7-4B37-B9A3-481EBE2A9BCF}"/>
              </a:ext>
            </a:extLst>
          </p:cNvPr>
          <p:cNvCxnSpPr>
            <a:cxnSpLocks/>
          </p:cNvCxnSpPr>
          <p:nvPr/>
        </p:nvCxnSpPr>
        <p:spPr>
          <a:xfrm flipV="1">
            <a:off x="3135284" y="4184367"/>
            <a:ext cx="1615866" cy="1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4" descr="https://lh6.googleusercontent.com/MznoKVSRDVX8HAG4FrBOJIaD-t6HGARPhT8YCv3zHfTFKzE4Z9lyhAwvPnKkqBU2JoaB_G8zZfxdy7kVxjWRoVBIlbJ7xqyESby3-rj-ppNZMBARGCY2UnF8Hf0r_v7pA_-J-Tx3"/>
          <p:cNvPicPr>
            <a:picLocks noChangeAspect="1" noChangeArrowheads="1"/>
          </p:cNvPicPr>
          <p:nvPr/>
        </p:nvPicPr>
        <p:blipFill rotWithShape="1">
          <a:blip r:embed="rId1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59" t="5629" r="23965" b="11209"/>
          <a:stretch/>
        </p:blipFill>
        <p:spPr bwMode="auto">
          <a:xfrm>
            <a:off x="1022639" y="580341"/>
            <a:ext cx="2709607" cy="255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6" descr="https://lh3.googleusercontent.com/o1GdarR8SZlOE2fA_O7aBiLDha2IRpTGCw6V4hXyNU-ZIuYwGyKrpYXA-_4ggI0D-BDANVA4xluWJAOhXYu-mE5IuDGX4zfbPOCofFB1Jy__EiA9Osl8G_2pj050jXOKVt9qP6pu"/>
          <p:cNvPicPr>
            <a:picLocks noChangeAspect="1" noChangeArrowheads="1"/>
          </p:cNvPicPr>
          <p:nvPr/>
        </p:nvPicPr>
        <p:blipFill rotWithShape="1">
          <a:blip r:embed="rId2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17" t="7454" r="21934" b="13502"/>
          <a:stretch/>
        </p:blipFill>
        <p:spPr bwMode="auto">
          <a:xfrm>
            <a:off x="5260008" y="3581704"/>
            <a:ext cx="2824210" cy="259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41134" y="2445378"/>
            <a:ext cx="5918176" cy="3987170"/>
          </a:xfrm>
          <a:prstGeom prst="rect">
            <a:avLst/>
          </a:prstGeom>
        </p:spPr>
      </p:pic>
      <p:sp>
        <p:nvSpPr>
          <p:cNvPr id="103" name="矩形 24">
            <a:extLst>
              <a:ext uri="{FF2B5EF4-FFF2-40B4-BE49-F238E27FC236}">
                <a16:creationId xmlns:a16="http://schemas.microsoft.com/office/drawing/2014/main" id="{E82281F7-E7DA-47C3-9156-2967FCA9391D}"/>
              </a:ext>
            </a:extLst>
          </p:cNvPr>
          <p:cNvSpPr/>
          <p:nvPr/>
        </p:nvSpPr>
        <p:spPr>
          <a:xfrm>
            <a:off x="521496" y="2030112"/>
            <a:ext cx="8101011" cy="2797781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04" name="矩形 2">
            <a:extLst>
              <a:ext uri="{FF2B5EF4-FFF2-40B4-BE49-F238E27FC236}">
                <a16:creationId xmlns:a16="http://schemas.microsoft.com/office/drawing/2014/main" id="{2055D2C7-DE24-454D-84CD-E35556740759}"/>
              </a:ext>
            </a:extLst>
          </p:cNvPr>
          <p:cNvSpPr/>
          <p:nvPr/>
        </p:nvSpPr>
        <p:spPr>
          <a:xfrm>
            <a:off x="1022639" y="580341"/>
            <a:ext cx="4718113" cy="2552016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105" name="矩形 3">
            <a:extLst>
              <a:ext uri="{FF2B5EF4-FFF2-40B4-BE49-F238E27FC236}">
                <a16:creationId xmlns:a16="http://schemas.microsoft.com/office/drawing/2014/main" id="{59E298DA-3C97-4728-868A-BAD23900F4BD}"/>
              </a:ext>
            </a:extLst>
          </p:cNvPr>
          <p:cNvSpPr/>
          <p:nvPr/>
        </p:nvSpPr>
        <p:spPr>
          <a:xfrm>
            <a:off x="2955695" y="3581707"/>
            <a:ext cx="4813623" cy="2595983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106" name="文本框 13">
            <a:extLst>
              <a:ext uri="{FF2B5EF4-FFF2-40B4-BE49-F238E27FC236}">
                <a16:creationId xmlns:a16="http://schemas.microsoft.com/office/drawing/2014/main" id="{9E6C9E5F-AE71-4B43-8DF1-3E024C8E11CD}"/>
              </a:ext>
            </a:extLst>
          </p:cNvPr>
          <p:cNvSpPr txBox="1"/>
          <p:nvPr/>
        </p:nvSpPr>
        <p:spPr>
          <a:xfrm>
            <a:off x="3271440" y="2513760"/>
            <a:ext cx="2424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cake, macaron, coffee, ice cream</a:t>
            </a:r>
          </a:p>
        </p:txBody>
      </p:sp>
      <p:sp>
        <p:nvSpPr>
          <p:cNvPr id="107" name="文本框 14">
            <a:extLst>
              <a:ext uri="{FF2B5EF4-FFF2-40B4-BE49-F238E27FC236}">
                <a16:creationId xmlns:a16="http://schemas.microsoft.com/office/drawing/2014/main" id="{B66C587C-F1AA-47A0-A745-FCB2C65542C8}"/>
              </a:ext>
            </a:extLst>
          </p:cNvPr>
          <p:cNvSpPr txBox="1"/>
          <p:nvPr/>
        </p:nvSpPr>
        <p:spPr>
          <a:xfrm>
            <a:off x="1067257" y="2502215"/>
            <a:ext cx="123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F403E"/>
                </a:solidFill>
                <a:latin typeface="+mj-ea"/>
                <a:ea typeface="+mj-ea"/>
              </a:rPr>
              <a:t>Toronto</a:t>
            </a:r>
            <a:endParaRPr lang="zh-CN" altLang="en-US" sz="2400" b="1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cxnSp>
        <p:nvCxnSpPr>
          <p:cNvPr id="108" name="直接连接符 15">
            <a:extLst>
              <a:ext uri="{FF2B5EF4-FFF2-40B4-BE49-F238E27FC236}">
                <a16:creationId xmlns:a16="http://schemas.microsoft.com/office/drawing/2014/main" id="{5E6773A1-BD34-477A-B3D3-B139F0B35F85}"/>
              </a:ext>
            </a:extLst>
          </p:cNvPr>
          <p:cNvCxnSpPr>
            <a:cxnSpLocks/>
          </p:cNvCxnSpPr>
          <p:nvPr/>
        </p:nvCxnSpPr>
        <p:spPr>
          <a:xfrm flipV="1">
            <a:off x="1339829" y="2984001"/>
            <a:ext cx="1615866" cy="1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8">
            <a:extLst>
              <a:ext uri="{FF2B5EF4-FFF2-40B4-BE49-F238E27FC236}">
                <a16:creationId xmlns:a16="http://schemas.microsoft.com/office/drawing/2014/main" id="{F38C07B9-FD33-4839-9ACB-2449459ABA43}"/>
              </a:ext>
            </a:extLst>
          </p:cNvPr>
          <p:cNvSpPr txBox="1"/>
          <p:nvPr/>
        </p:nvSpPr>
        <p:spPr>
          <a:xfrm>
            <a:off x="3389612" y="5534689"/>
            <a:ext cx="1903335" cy="530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price, Starbuck</a:t>
            </a:r>
          </a:p>
          <a:p>
            <a:pPr lvl="0" algn="ctr">
              <a:lnSpc>
                <a:spcPct val="120000"/>
              </a:lnSpc>
            </a:pPr>
            <a:endParaRPr lang="en-US" sz="1350" dirty="0">
              <a:solidFill>
                <a:srgbClr val="969F98"/>
              </a:solidFill>
              <a:ea typeface="Verdana"/>
              <a:cs typeface="Verdana"/>
              <a:sym typeface="Verdana"/>
            </a:endParaRPr>
          </a:p>
        </p:txBody>
      </p:sp>
      <p:sp>
        <p:nvSpPr>
          <p:cNvPr id="110" name="文本框 19">
            <a:extLst>
              <a:ext uri="{FF2B5EF4-FFF2-40B4-BE49-F238E27FC236}">
                <a16:creationId xmlns:a16="http://schemas.microsoft.com/office/drawing/2014/main" id="{2783444C-5E6F-4488-ABF3-3C8515BD1ABA}"/>
              </a:ext>
            </a:extLst>
          </p:cNvPr>
          <p:cNvSpPr txBox="1"/>
          <p:nvPr/>
        </p:nvSpPr>
        <p:spPr>
          <a:xfrm>
            <a:off x="5635936" y="5487102"/>
            <a:ext cx="151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3F403E"/>
                </a:solidFill>
                <a:latin typeface="+mj-ea"/>
                <a:ea typeface="+mj-ea"/>
              </a:rPr>
              <a:t>Las</a:t>
            </a:r>
            <a:r>
              <a:rPr lang="zh-CN" altLang="en-US" sz="2400" b="1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2400" b="1" dirty="0" err="1">
                <a:solidFill>
                  <a:srgbClr val="3F403E"/>
                </a:solidFill>
                <a:latin typeface="+mj-ea"/>
                <a:ea typeface="+mj-ea"/>
              </a:rPr>
              <a:t>Vagas</a:t>
            </a:r>
            <a:endParaRPr lang="zh-CN" altLang="en-US" sz="2400" b="1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cxnSp>
        <p:nvCxnSpPr>
          <p:cNvPr id="111" name="直接连接符 26">
            <a:extLst>
              <a:ext uri="{FF2B5EF4-FFF2-40B4-BE49-F238E27FC236}">
                <a16:creationId xmlns:a16="http://schemas.microsoft.com/office/drawing/2014/main" id="{B9C28C85-64A7-4B37-B9A3-481EBE2A9BCF}"/>
              </a:ext>
            </a:extLst>
          </p:cNvPr>
          <p:cNvCxnSpPr>
            <a:cxnSpLocks/>
          </p:cNvCxnSpPr>
          <p:nvPr/>
        </p:nvCxnSpPr>
        <p:spPr>
          <a:xfrm flipV="1">
            <a:off x="5582350" y="5905525"/>
            <a:ext cx="1615866" cy="1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/>
          <p:cNvPicPr>
            <a:picLocks noChangeAspect="1"/>
          </p:cNvPicPr>
          <p:nvPr/>
        </p:nvPicPr>
        <p:blipFill>
          <a:blip r:embed="rId2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0" y="608012"/>
            <a:ext cx="4675270" cy="1949207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2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40" y="3635429"/>
            <a:ext cx="4880378" cy="190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5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32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000"/>
                            </p:stCondLst>
                            <p:childTnLst>
                              <p:par>
                                <p:cTn id="19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500"/>
                            </p:stCondLst>
                            <p:childTnLst>
                              <p:par>
                                <p:cTn id="20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8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2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00"/>
                            </p:stCondLst>
                            <p:childTnLst>
                              <p:par>
                                <p:cTn id="2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6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0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4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500"/>
                            </p:stCondLst>
                            <p:childTnLst>
                              <p:par>
                                <p:cTn id="30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5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9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500"/>
                            </p:stCondLst>
                            <p:childTnLst>
                              <p:par>
                                <p:cTn id="327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8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2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6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0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1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4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1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5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6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9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0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3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7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1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5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9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3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7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1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5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83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4" fill="hold">
                      <p:stCondLst>
                        <p:cond delay="0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7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video>
              <p:cMediaNode vol="80000" mute="1">
                <p:cTn id="488" repeatCount="indefinite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14" grpId="0" animBg="1"/>
      <p:bldP spid="14" grpId="1" animBg="1"/>
      <p:bldP spid="21" grpId="0" animBg="1"/>
      <p:bldP spid="21" grpId="1" animBg="1"/>
      <p:bldP spid="16" grpId="0" animBg="1"/>
      <p:bldP spid="16" grpId="1" animBg="1"/>
      <p:bldP spid="8" grpId="0"/>
      <p:bldP spid="8" grpId="1"/>
      <p:bldP spid="7" grpId="0"/>
      <p:bldP spid="7" grpId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7" grpId="0"/>
      <p:bldP spid="67" grpId="1"/>
      <p:bldP spid="68" grpId="0" animBg="1"/>
      <p:bldP spid="68" grpId="1" animBg="1"/>
      <p:bldP spid="69" grpId="0"/>
      <p:bldP spid="69" grpId="1"/>
      <p:bldP spid="72" grpId="0" animBg="1"/>
      <p:bldP spid="72" grpId="1" animBg="1"/>
      <p:bldP spid="73" grpId="0"/>
      <p:bldP spid="73" grpId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9" grpId="0"/>
      <p:bldP spid="79" grpId="1"/>
      <p:bldP spid="80" grpId="0" animBg="1"/>
      <p:bldP spid="80" grpId="1" animBg="1"/>
      <p:bldP spid="83" grpId="0" animBg="1"/>
      <p:bldP spid="83" grpId="1" animBg="1"/>
      <p:bldP spid="86" grpId="0" animBg="1"/>
      <p:bldP spid="86" grpId="1" animBg="1"/>
      <p:bldP spid="89" grpId="0" animBg="1"/>
      <p:bldP spid="89" grpId="1" animBg="1"/>
      <p:bldP spid="92" grpId="0" animBg="1"/>
      <p:bldP spid="93" grpId="0" animBg="1"/>
      <p:bldP spid="94" grpId="0" animBg="1"/>
      <p:bldP spid="95" grpId="0"/>
      <p:bldP spid="96" grpId="0"/>
      <p:bldP spid="98" grpId="0"/>
      <p:bldP spid="99" grpId="0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/>
      <p:bldP spid="106" grpId="1"/>
      <p:bldP spid="107" grpId="0"/>
      <p:bldP spid="107" grpId="1"/>
      <p:bldP spid="109" grpId="0"/>
      <p:bldP spid="109" grpId="1"/>
      <p:bldP spid="110" grpId="0"/>
      <p:bldP spid="1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bakeries!_slo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-1"/>
            <a:ext cx="9144000" cy="686466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33980B0-3BC2-4FC1-B53B-366C6E24B2DD}"/>
              </a:ext>
            </a:extLst>
          </p:cNvPr>
          <p:cNvSpPr/>
          <p:nvPr/>
        </p:nvSpPr>
        <p:spPr>
          <a:xfrm>
            <a:off x="5697068" y="833015"/>
            <a:ext cx="3446932" cy="2571750"/>
          </a:xfrm>
          <a:prstGeom prst="rect">
            <a:avLst/>
          </a:prstGeom>
          <a:solidFill>
            <a:srgbClr val="DBA23C">
              <a:alpha val="77000"/>
            </a:srgbClr>
          </a:solidFill>
          <a:ln>
            <a:noFill/>
          </a:ln>
          <a:effectLst>
            <a:outerShdw blurRad="63500" dist="38100" dir="5400000" algn="t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5" name="文本框 20">
            <a:extLst>
              <a:ext uri="{FF2B5EF4-FFF2-40B4-BE49-F238E27FC236}">
                <a16:creationId xmlns:a16="http://schemas.microsoft.com/office/drawing/2014/main" id="{913B7097-FF58-402A-8F53-25C74FBADD8A}"/>
              </a:ext>
            </a:extLst>
          </p:cNvPr>
          <p:cNvSpPr txBox="1"/>
          <p:nvPr/>
        </p:nvSpPr>
        <p:spPr>
          <a:xfrm>
            <a:off x="5698420" y="1149394"/>
            <a:ext cx="3445580" cy="553998"/>
          </a:xfrm>
          <a:prstGeom prst="rect">
            <a:avLst/>
          </a:prstGeom>
          <a:solidFill>
            <a:srgbClr val="EEB42D">
              <a:alpha val="9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rgbClr val="FCFCFD"/>
                </a:solidFill>
                <a:latin typeface="+mj-ea"/>
                <a:ea typeface="+mj-ea"/>
              </a:rPr>
              <a:t>Analysis</a:t>
            </a:r>
            <a:r>
              <a:rPr lang="zh-CN" altLang="en-US" sz="3000" b="1" dirty="0">
                <a:solidFill>
                  <a:srgbClr val="FCFCFD"/>
                </a:solidFill>
                <a:latin typeface="+mj-ea"/>
                <a:ea typeface="+mj-ea"/>
              </a:rPr>
              <a:t> </a:t>
            </a:r>
            <a:r>
              <a:rPr lang="en-US" altLang="zh-CN" sz="3000" b="1" dirty="0">
                <a:solidFill>
                  <a:srgbClr val="FCFCFD"/>
                </a:solidFill>
                <a:latin typeface="+mj-ea"/>
                <a:ea typeface="+mj-ea"/>
              </a:rPr>
              <a:t>directions</a:t>
            </a:r>
            <a:endParaRPr lang="zh-CN" altLang="en-US" sz="3000" b="1" dirty="0">
              <a:solidFill>
                <a:srgbClr val="FCFCFD"/>
              </a:solidFill>
              <a:latin typeface="+mj-ea"/>
              <a:ea typeface="+mj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98420" y="3404765"/>
            <a:ext cx="3445580" cy="265917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4">
            <a:extLst>
              <a:ext uri="{FF2B5EF4-FFF2-40B4-BE49-F238E27FC236}">
                <a16:creationId xmlns:a16="http://schemas.microsoft.com/office/drawing/2014/main" id="{C8065781-B48D-4841-A965-3784B4A74A8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34836" y="2165017"/>
            <a:ext cx="771396" cy="906728"/>
            <a:chOff x="302" y="403"/>
            <a:chExt cx="285" cy="335"/>
          </a:xfrm>
          <a:solidFill>
            <a:schemeClr val="bg1"/>
          </a:solidFill>
          <a:effectLst/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40B617B-47FA-4133-A817-0261158E75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" y="403"/>
              <a:ext cx="153" cy="180"/>
            </a:xfrm>
            <a:custGeom>
              <a:avLst/>
              <a:gdLst>
                <a:gd name="T0" fmla="*/ 349 w 708"/>
                <a:gd name="T1" fmla="*/ 833 h 833"/>
                <a:gd name="T2" fmla="*/ 359 w 708"/>
                <a:gd name="T3" fmla="*/ 833 h 833"/>
                <a:gd name="T4" fmla="*/ 584 w 708"/>
                <a:gd name="T5" fmla="*/ 735 h 833"/>
                <a:gd name="T6" fmla="*/ 685 w 708"/>
                <a:gd name="T7" fmla="*/ 336 h 833"/>
                <a:gd name="T8" fmla="*/ 530 w 708"/>
                <a:gd name="T9" fmla="*/ 45 h 833"/>
                <a:gd name="T10" fmla="*/ 358 w 708"/>
                <a:gd name="T11" fmla="*/ 0 h 833"/>
                <a:gd name="T12" fmla="*/ 352 w 708"/>
                <a:gd name="T13" fmla="*/ 0 h 833"/>
                <a:gd name="T14" fmla="*/ 180 w 708"/>
                <a:gd name="T15" fmla="*/ 44 h 833"/>
                <a:gd name="T16" fmla="*/ 23 w 708"/>
                <a:gd name="T17" fmla="*/ 336 h 833"/>
                <a:gd name="T18" fmla="*/ 123 w 708"/>
                <a:gd name="T19" fmla="*/ 735 h 833"/>
                <a:gd name="T20" fmla="*/ 349 w 708"/>
                <a:gd name="T21" fmla="*/ 833 h 833"/>
                <a:gd name="T22" fmla="*/ 108 w 708"/>
                <a:gd name="T23" fmla="*/ 344 h 833"/>
                <a:gd name="T24" fmla="*/ 109 w 708"/>
                <a:gd name="T25" fmla="*/ 341 h 833"/>
                <a:gd name="T26" fmla="*/ 352 w 708"/>
                <a:gd name="T27" fmla="*/ 87 h 833"/>
                <a:gd name="T28" fmla="*/ 356 w 708"/>
                <a:gd name="T29" fmla="*/ 87 h 833"/>
                <a:gd name="T30" fmla="*/ 599 w 708"/>
                <a:gd name="T31" fmla="*/ 341 h 833"/>
                <a:gd name="T32" fmla="*/ 599 w 708"/>
                <a:gd name="T33" fmla="*/ 344 h 833"/>
                <a:gd name="T34" fmla="*/ 520 w 708"/>
                <a:gd name="T35" fmla="*/ 678 h 833"/>
                <a:gd name="T36" fmla="*/ 355 w 708"/>
                <a:gd name="T37" fmla="*/ 746 h 833"/>
                <a:gd name="T38" fmla="*/ 352 w 708"/>
                <a:gd name="T39" fmla="*/ 746 h 833"/>
                <a:gd name="T40" fmla="*/ 188 w 708"/>
                <a:gd name="T41" fmla="*/ 678 h 833"/>
                <a:gd name="T42" fmla="*/ 108 w 708"/>
                <a:gd name="T43" fmla="*/ 344 h 833"/>
                <a:gd name="T44" fmla="*/ 108 w 708"/>
                <a:gd name="T45" fmla="*/ 344 h 833"/>
                <a:gd name="T46" fmla="*/ 108 w 708"/>
                <a:gd name="T47" fmla="*/ 344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8" h="833">
                  <a:moveTo>
                    <a:pt x="349" y="833"/>
                  </a:moveTo>
                  <a:cubicBezTo>
                    <a:pt x="359" y="833"/>
                    <a:pt x="359" y="833"/>
                    <a:pt x="359" y="833"/>
                  </a:cubicBezTo>
                  <a:cubicBezTo>
                    <a:pt x="453" y="831"/>
                    <a:pt x="528" y="798"/>
                    <a:pt x="584" y="735"/>
                  </a:cubicBezTo>
                  <a:cubicBezTo>
                    <a:pt x="708" y="596"/>
                    <a:pt x="687" y="358"/>
                    <a:pt x="685" y="336"/>
                  </a:cubicBezTo>
                  <a:cubicBezTo>
                    <a:pt x="677" y="165"/>
                    <a:pt x="596" y="83"/>
                    <a:pt x="530" y="45"/>
                  </a:cubicBezTo>
                  <a:cubicBezTo>
                    <a:pt x="480" y="17"/>
                    <a:pt x="422" y="2"/>
                    <a:pt x="358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17" y="0"/>
                    <a:pt x="247" y="6"/>
                    <a:pt x="180" y="44"/>
                  </a:cubicBezTo>
                  <a:cubicBezTo>
                    <a:pt x="113" y="82"/>
                    <a:pt x="31" y="164"/>
                    <a:pt x="23" y="336"/>
                  </a:cubicBezTo>
                  <a:cubicBezTo>
                    <a:pt x="21" y="358"/>
                    <a:pt x="0" y="596"/>
                    <a:pt x="123" y="735"/>
                  </a:cubicBezTo>
                  <a:cubicBezTo>
                    <a:pt x="179" y="798"/>
                    <a:pt x="255" y="831"/>
                    <a:pt x="349" y="833"/>
                  </a:cubicBezTo>
                  <a:close/>
                  <a:moveTo>
                    <a:pt x="108" y="344"/>
                  </a:moveTo>
                  <a:cubicBezTo>
                    <a:pt x="108" y="343"/>
                    <a:pt x="109" y="342"/>
                    <a:pt x="109" y="341"/>
                  </a:cubicBezTo>
                  <a:cubicBezTo>
                    <a:pt x="119" y="112"/>
                    <a:pt x="282" y="87"/>
                    <a:pt x="352" y="87"/>
                  </a:cubicBezTo>
                  <a:cubicBezTo>
                    <a:pt x="356" y="87"/>
                    <a:pt x="356" y="87"/>
                    <a:pt x="356" y="87"/>
                  </a:cubicBezTo>
                  <a:cubicBezTo>
                    <a:pt x="442" y="89"/>
                    <a:pt x="589" y="124"/>
                    <a:pt x="599" y="341"/>
                  </a:cubicBezTo>
                  <a:cubicBezTo>
                    <a:pt x="599" y="342"/>
                    <a:pt x="599" y="343"/>
                    <a:pt x="599" y="344"/>
                  </a:cubicBezTo>
                  <a:cubicBezTo>
                    <a:pt x="599" y="346"/>
                    <a:pt x="622" y="563"/>
                    <a:pt x="520" y="678"/>
                  </a:cubicBezTo>
                  <a:cubicBezTo>
                    <a:pt x="480" y="723"/>
                    <a:pt x="426" y="746"/>
                    <a:pt x="355" y="746"/>
                  </a:cubicBezTo>
                  <a:cubicBezTo>
                    <a:pt x="352" y="746"/>
                    <a:pt x="352" y="746"/>
                    <a:pt x="352" y="746"/>
                  </a:cubicBezTo>
                  <a:cubicBezTo>
                    <a:pt x="282" y="746"/>
                    <a:pt x="228" y="723"/>
                    <a:pt x="188" y="678"/>
                  </a:cubicBezTo>
                  <a:cubicBezTo>
                    <a:pt x="86" y="564"/>
                    <a:pt x="108" y="346"/>
                    <a:pt x="108" y="344"/>
                  </a:cubicBezTo>
                  <a:close/>
                  <a:moveTo>
                    <a:pt x="108" y="344"/>
                  </a:moveTo>
                  <a:cubicBezTo>
                    <a:pt x="108" y="344"/>
                    <a:pt x="108" y="344"/>
                    <a:pt x="108" y="3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5554EC9-ABF3-4521-BF34-1D5BB9515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" y="581"/>
              <a:ext cx="285" cy="157"/>
            </a:xfrm>
            <a:custGeom>
              <a:avLst/>
              <a:gdLst>
                <a:gd name="T0" fmla="*/ 1315 w 1316"/>
                <a:gd name="T1" fmla="*/ 404 h 722"/>
                <a:gd name="T2" fmla="*/ 1315 w 1316"/>
                <a:gd name="T3" fmla="*/ 403 h 722"/>
                <a:gd name="T4" fmla="*/ 1315 w 1316"/>
                <a:gd name="T5" fmla="*/ 395 h 722"/>
                <a:gd name="T6" fmla="*/ 1170 w 1316"/>
                <a:gd name="T7" fmla="*/ 136 h 722"/>
                <a:gd name="T8" fmla="*/ 1167 w 1316"/>
                <a:gd name="T9" fmla="*/ 135 h 722"/>
                <a:gd name="T10" fmla="*/ 901 w 1316"/>
                <a:gd name="T11" fmla="*/ 14 h 722"/>
                <a:gd name="T12" fmla="*/ 841 w 1316"/>
                <a:gd name="T13" fmla="*/ 25 h 722"/>
                <a:gd name="T14" fmla="*/ 852 w 1316"/>
                <a:gd name="T15" fmla="*/ 85 h 722"/>
                <a:gd name="T16" fmla="*/ 1144 w 1316"/>
                <a:gd name="T17" fmla="*/ 218 h 722"/>
                <a:gd name="T18" fmla="*/ 1229 w 1316"/>
                <a:gd name="T19" fmla="*/ 397 h 722"/>
                <a:gd name="T20" fmla="*/ 1229 w 1316"/>
                <a:gd name="T21" fmla="*/ 405 h 722"/>
                <a:gd name="T22" fmla="*/ 1223 w 1316"/>
                <a:gd name="T23" fmla="*/ 504 h 722"/>
                <a:gd name="T24" fmla="*/ 658 w 1316"/>
                <a:gd name="T25" fmla="*/ 635 h 722"/>
                <a:gd name="T26" fmla="*/ 94 w 1316"/>
                <a:gd name="T27" fmla="*/ 504 h 722"/>
                <a:gd name="T28" fmla="*/ 87 w 1316"/>
                <a:gd name="T29" fmla="*/ 405 h 722"/>
                <a:gd name="T30" fmla="*/ 87 w 1316"/>
                <a:gd name="T31" fmla="*/ 397 h 722"/>
                <a:gd name="T32" fmla="*/ 173 w 1316"/>
                <a:gd name="T33" fmla="*/ 218 h 722"/>
                <a:gd name="T34" fmla="*/ 465 w 1316"/>
                <a:gd name="T35" fmla="*/ 84 h 722"/>
                <a:gd name="T36" fmla="*/ 475 w 1316"/>
                <a:gd name="T37" fmla="*/ 24 h 722"/>
                <a:gd name="T38" fmla="*/ 415 w 1316"/>
                <a:gd name="T39" fmla="*/ 14 h 722"/>
                <a:gd name="T40" fmla="*/ 150 w 1316"/>
                <a:gd name="T41" fmla="*/ 135 h 722"/>
                <a:gd name="T42" fmla="*/ 146 w 1316"/>
                <a:gd name="T43" fmla="*/ 136 h 722"/>
                <a:gd name="T44" fmla="*/ 1 w 1316"/>
                <a:gd name="T45" fmla="*/ 394 h 722"/>
                <a:gd name="T46" fmla="*/ 1 w 1316"/>
                <a:gd name="T47" fmla="*/ 402 h 722"/>
                <a:gd name="T48" fmla="*/ 1 w 1316"/>
                <a:gd name="T49" fmla="*/ 403 h 722"/>
                <a:gd name="T50" fmla="*/ 17 w 1316"/>
                <a:gd name="T51" fmla="*/ 548 h 722"/>
                <a:gd name="T52" fmla="*/ 34 w 1316"/>
                <a:gd name="T53" fmla="*/ 569 h 722"/>
                <a:gd name="T54" fmla="*/ 659 w 1316"/>
                <a:gd name="T55" fmla="*/ 722 h 722"/>
                <a:gd name="T56" fmla="*/ 1283 w 1316"/>
                <a:gd name="T57" fmla="*/ 569 h 722"/>
                <a:gd name="T58" fmla="*/ 1300 w 1316"/>
                <a:gd name="T59" fmla="*/ 548 h 722"/>
                <a:gd name="T60" fmla="*/ 1315 w 1316"/>
                <a:gd name="T61" fmla="*/ 404 h 722"/>
                <a:gd name="T62" fmla="*/ 1315 w 1316"/>
                <a:gd name="T63" fmla="*/ 404 h 722"/>
                <a:gd name="T64" fmla="*/ 1315 w 1316"/>
                <a:gd name="T65" fmla="*/ 404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16" h="722">
                  <a:moveTo>
                    <a:pt x="1315" y="404"/>
                  </a:moveTo>
                  <a:cubicBezTo>
                    <a:pt x="1315" y="403"/>
                    <a:pt x="1315" y="403"/>
                    <a:pt x="1315" y="403"/>
                  </a:cubicBezTo>
                  <a:cubicBezTo>
                    <a:pt x="1315" y="400"/>
                    <a:pt x="1315" y="398"/>
                    <a:pt x="1315" y="395"/>
                  </a:cubicBezTo>
                  <a:cubicBezTo>
                    <a:pt x="1313" y="331"/>
                    <a:pt x="1309" y="183"/>
                    <a:pt x="1170" y="136"/>
                  </a:cubicBezTo>
                  <a:cubicBezTo>
                    <a:pt x="1169" y="136"/>
                    <a:pt x="1168" y="135"/>
                    <a:pt x="1167" y="135"/>
                  </a:cubicBezTo>
                  <a:cubicBezTo>
                    <a:pt x="1023" y="98"/>
                    <a:pt x="903" y="15"/>
                    <a:pt x="901" y="14"/>
                  </a:cubicBezTo>
                  <a:cubicBezTo>
                    <a:pt x="882" y="0"/>
                    <a:pt x="855" y="5"/>
                    <a:pt x="841" y="25"/>
                  </a:cubicBezTo>
                  <a:cubicBezTo>
                    <a:pt x="827" y="44"/>
                    <a:pt x="832" y="71"/>
                    <a:pt x="852" y="85"/>
                  </a:cubicBezTo>
                  <a:cubicBezTo>
                    <a:pt x="857" y="89"/>
                    <a:pt x="984" y="177"/>
                    <a:pt x="1144" y="218"/>
                  </a:cubicBezTo>
                  <a:cubicBezTo>
                    <a:pt x="1218" y="245"/>
                    <a:pt x="1227" y="324"/>
                    <a:pt x="1229" y="397"/>
                  </a:cubicBezTo>
                  <a:cubicBezTo>
                    <a:pt x="1229" y="400"/>
                    <a:pt x="1229" y="403"/>
                    <a:pt x="1229" y="405"/>
                  </a:cubicBezTo>
                  <a:cubicBezTo>
                    <a:pt x="1230" y="434"/>
                    <a:pt x="1228" y="479"/>
                    <a:pt x="1223" y="504"/>
                  </a:cubicBezTo>
                  <a:cubicBezTo>
                    <a:pt x="1171" y="534"/>
                    <a:pt x="967" y="635"/>
                    <a:pt x="658" y="635"/>
                  </a:cubicBezTo>
                  <a:cubicBezTo>
                    <a:pt x="351" y="635"/>
                    <a:pt x="146" y="533"/>
                    <a:pt x="94" y="504"/>
                  </a:cubicBezTo>
                  <a:cubicBezTo>
                    <a:pt x="89" y="478"/>
                    <a:pt x="87" y="434"/>
                    <a:pt x="87" y="405"/>
                  </a:cubicBezTo>
                  <a:cubicBezTo>
                    <a:pt x="87" y="402"/>
                    <a:pt x="87" y="400"/>
                    <a:pt x="87" y="397"/>
                  </a:cubicBezTo>
                  <a:cubicBezTo>
                    <a:pt x="90" y="324"/>
                    <a:pt x="98" y="244"/>
                    <a:pt x="173" y="218"/>
                  </a:cubicBezTo>
                  <a:cubicBezTo>
                    <a:pt x="332" y="177"/>
                    <a:pt x="459" y="88"/>
                    <a:pt x="465" y="84"/>
                  </a:cubicBezTo>
                  <a:cubicBezTo>
                    <a:pt x="484" y="71"/>
                    <a:pt x="489" y="44"/>
                    <a:pt x="475" y="24"/>
                  </a:cubicBezTo>
                  <a:cubicBezTo>
                    <a:pt x="462" y="5"/>
                    <a:pt x="435" y="0"/>
                    <a:pt x="415" y="14"/>
                  </a:cubicBezTo>
                  <a:cubicBezTo>
                    <a:pt x="414" y="15"/>
                    <a:pt x="295" y="98"/>
                    <a:pt x="150" y="135"/>
                  </a:cubicBezTo>
                  <a:cubicBezTo>
                    <a:pt x="148" y="135"/>
                    <a:pt x="147" y="135"/>
                    <a:pt x="146" y="136"/>
                  </a:cubicBezTo>
                  <a:cubicBezTo>
                    <a:pt x="7" y="183"/>
                    <a:pt x="3" y="331"/>
                    <a:pt x="1" y="394"/>
                  </a:cubicBezTo>
                  <a:cubicBezTo>
                    <a:pt x="1" y="397"/>
                    <a:pt x="1" y="400"/>
                    <a:pt x="1" y="402"/>
                  </a:cubicBezTo>
                  <a:cubicBezTo>
                    <a:pt x="1" y="403"/>
                    <a:pt x="1" y="403"/>
                    <a:pt x="1" y="403"/>
                  </a:cubicBezTo>
                  <a:cubicBezTo>
                    <a:pt x="1" y="420"/>
                    <a:pt x="0" y="506"/>
                    <a:pt x="17" y="548"/>
                  </a:cubicBezTo>
                  <a:cubicBezTo>
                    <a:pt x="21" y="557"/>
                    <a:pt x="26" y="564"/>
                    <a:pt x="34" y="569"/>
                  </a:cubicBezTo>
                  <a:cubicBezTo>
                    <a:pt x="44" y="575"/>
                    <a:pt x="274" y="722"/>
                    <a:pt x="659" y="722"/>
                  </a:cubicBezTo>
                  <a:cubicBezTo>
                    <a:pt x="1044" y="722"/>
                    <a:pt x="1274" y="575"/>
                    <a:pt x="1283" y="569"/>
                  </a:cubicBezTo>
                  <a:cubicBezTo>
                    <a:pt x="1291" y="564"/>
                    <a:pt x="1297" y="557"/>
                    <a:pt x="1300" y="548"/>
                  </a:cubicBezTo>
                  <a:cubicBezTo>
                    <a:pt x="1316" y="506"/>
                    <a:pt x="1316" y="420"/>
                    <a:pt x="1315" y="404"/>
                  </a:cubicBezTo>
                  <a:close/>
                  <a:moveTo>
                    <a:pt x="1315" y="404"/>
                  </a:moveTo>
                  <a:cubicBezTo>
                    <a:pt x="1315" y="404"/>
                    <a:pt x="1315" y="404"/>
                    <a:pt x="1315" y="40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>
            <a:extLst>
              <a:ext uri="{FF2B5EF4-FFF2-40B4-BE49-F238E27FC236}">
                <a16:creationId xmlns:a16="http://schemas.microsoft.com/office/drawing/2014/main" id="{A32A88B7-10B3-4915-8197-2701C8818441}"/>
              </a:ext>
            </a:extLst>
          </p:cNvPr>
          <p:cNvSpPr txBox="1"/>
          <p:nvPr/>
        </p:nvSpPr>
        <p:spPr>
          <a:xfrm>
            <a:off x="6192021" y="4120823"/>
            <a:ext cx="2558629" cy="18717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The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distribution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of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overall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check-in.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The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top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20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busiest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bakeries: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Brands,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characters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and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common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focus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in</a:t>
            </a:r>
            <a:r>
              <a:rPr lang="zh-CN" altLang="en-US" sz="14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400" dirty="0">
                <a:solidFill>
                  <a:srgbClr val="3F403E"/>
                </a:solidFill>
                <a:latin typeface="+mn-ea"/>
              </a:rPr>
              <a:t>reviews.</a:t>
            </a:r>
          </a:p>
          <a:p>
            <a:pPr algn="ctr">
              <a:lnSpc>
                <a:spcPct val="120000"/>
              </a:lnSpc>
            </a:pPr>
            <a:endParaRPr lang="en-US" altLang="zh-CN" sz="1350" dirty="0">
              <a:solidFill>
                <a:srgbClr val="3F403E"/>
              </a:solidFill>
              <a:latin typeface="+mn-ea"/>
            </a:endParaRPr>
          </a:p>
        </p:txBody>
      </p:sp>
      <p:sp>
        <p:nvSpPr>
          <p:cNvPr id="22" name="文本框 10">
            <a:extLst>
              <a:ext uri="{FF2B5EF4-FFF2-40B4-BE49-F238E27FC236}">
                <a16:creationId xmlns:a16="http://schemas.microsoft.com/office/drawing/2014/main" id="{BE3CFCEB-0B9D-404F-A56D-D8045E4EF0CD}"/>
              </a:ext>
            </a:extLst>
          </p:cNvPr>
          <p:cNvSpPr txBox="1"/>
          <p:nvPr/>
        </p:nvSpPr>
        <p:spPr>
          <a:xfrm>
            <a:off x="6123670" y="3585181"/>
            <a:ext cx="2597186" cy="415498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100" b="1" dirty="0">
                <a:solidFill>
                  <a:srgbClr val="3F403E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Popularity</a:t>
            </a:r>
            <a:r>
              <a:rPr lang="zh-CN" altLang="en-US" sz="2100" b="1" dirty="0">
                <a:solidFill>
                  <a:srgbClr val="3F403E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100" b="1" dirty="0">
                <a:solidFill>
                  <a:srgbClr val="3F403E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(</a:t>
            </a:r>
            <a:r>
              <a:rPr lang="en-US" altLang="zh-CN" sz="2100" b="1" dirty="0" err="1">
                <a:solidFill>
                  <a:srgbClr val="3F403E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check_in</a:t>
            </a:r>
            <a:r>
              <a:rPr lang="en-US" altLang="zh-CN" sz="2100" b="1" dirty="0">
                <a:solidFill>
                  <a:srgbClr val="3F403E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)</a:t>
            </a:r>
          </a:p>
        </p:txBody>
      </p:sp>
      <p:cxnSp>
        <p:nvCxnSpPr>
          <p:cNvPr id="23" name="直接连接符 19">
            <a:extLst>
              <a:ext uri="{FF2B5EF4-FFF2-40B4-BE49-F238E27FC236}">
                <a16:creationId xmlns:a16="http://schemas.microsoft.com/office/drawing/2014/main" id="{F67322AB-5E0A-4D2B-91A2-402B07292C12}"/>
              </a:ext>
            </a:extLst>
          </p:cNvPr>
          <p:cNvCxnSpPr>
            <a:cxnSpLocks/>
          </p:cNvCxnSpPr>
          <p:nvPr/>
        </p:nvCxnSpPr>
        <p:spPr>
          <a:xfrm flipH="1">
            <a:off x="6518291" y="4042640"/>
            <a:ext cx="1718631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1">
            <a:extLst>
              <a:ext uri="{FF2B5EF4-FFF2-40B4-BE49-F238E27FC236}">
                <a16:creationId xmlns:a16="http://schemas.microsoft.com/office/drawing/2014/main" id="{34215000-FD57-424E-A466-F8F5C4E7E7AA}"/>
              </a:ext>
            </a:extLst>
          </p:cNvPr>
          <p:cNvSpPr/>
          <p:nvPr/>
        </p:nvSpPr>
        <p:spPr>
          <a:xfrm>
            <a:off x="629" y="0"/>
            <a:ext cx="4572000" cy="3887115"/>
          </a:xfrm>
          <a:prstGeom prst="rect">
            <a:avLst/>
          </a:prstGeom>
          <a:solidFill>
            <a:srgbClr val="DBA23C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3">
            <a:extLst>
              <a:ext uri="{FF2B5EF4-FFF2-40B4-BE49-F238E27FC236}">
                <a16:creationId xmlns:a16="http://schemas.microsoft.com/office/drawing/2014/main" id="{3D0206AC-0FBC-4A20-A419-BA0106313F2C}"/>
              </a:ext>
            </a:extLst>
          </p:cNvPr>
          <p:cNvSpPr/>
          <p:nvPr/>
        </p:nvSpPr>
        <p:spPr>
          <a:xfrm>
            <a:off x="367893" y="216282"/>
            <a:ext cx="2768849" cy="3127343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7" name="矩形 2">
            <a:extLst>
              <a:ext uri="{FF2B5EF4-FFF2-40B4-BE49-F238E27FC236}">
                <a16:creationId xmlns:a16="http://schemas.microsoft.com/office/drawing/2014/main" id="{A9FB66BC-0DF7-4F0E-A382-F3AF4C51E4B4}"/>
              </a:ext>
            </a:extLst>
          </p:cNvPr>
          <p:cNvSpPr/>
          <p:nvPr/>
        </p:nvSpPr>
        <p:spPr>
          <a:xfrm>
            <a:off x="651377" y="565352"/>
            <a:ext cx="6974723" cy="2595985"/>
          </a:xfrm>
          <a:prstGeom prst="rect">
            <a:avLst/>
          </a:prstGeom>
          <a:solidFill>
            <a:srgbClr val="FCFCFD">
              <a:alpha val="81000"/>
            </a:srgbClr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8" name="文本框 6">
            <a:extLst>
              <a:ext uri="{FF2B5EF4-FFF2-40B4-BE49-F238E27FC236}">
                <a16:creationId xmlns:a16="http://schemas.microsoft.com/office/drawing/2014/main" id="{A12D3CF8-5ABC-42EB-9149-9499805CB4F8}"/>
              </a:ext>
            </a:extLst>
          </p:cNvPr>
          <p:cNvSpPr txBox="1"/>
          <p:nvPr/>
        </p:nvSpPr>
        <p:spPr>
          <a:xfrm>
            <a:off x="1026733" y="1458096"/>
            <a:ext cx="6905405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altLang="zh-CN" sz="1600" dirty="0">
                <a:solidFill>
                  <a:srgbClr val="3F403E"/>
                </a:solidFill>
                <a:latin typeface="+mj-ea"/>
                <a:ea typeface="+mj-ea"/>
              </a:rPr>
              <a:t>An</a:t>
            </a:r>
            <a:r>
              <a:rPr lang="zh-CN" altLang="en-US" sz="1600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1600" dirty="0">
                <a:solidFill>
                  <a:srgbClr val="3F403E"/>
                </a:solidFill>
                <a:latin typeface="+mj-ea"/>
                <a:ea typeface="+mj-ea"/>
              </a:rPr>
              <a:t>overall</a:t>
            </a:r>
            <a:r>
              <a:rPr lang="zh-CN" altLang="en-US" sz="1600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1600" dirty="0">
                <a:solidFill>
                  <a:srgbClr val="3F403E"/>
                </a:solidFill>
                <a:latin typeface="+mj-ea"/>
                <a:ea typeface="+mj-ea"/>
              </a:rPr>
              <a:t>Peak</a:t>
            </a:r>
            <a:r>
              <a:rPr lang="zh-CN" altLang="en-US" sz="1600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1600" dirty="0">
                <a:solidFill>
                  <a:srgbClr val="3F403E"/>
                </a:solidFill>
                <a:latin typeface="+mj-ea"/>
                <a:ea typeface="+mj-ea"/>
              </a:rPr>
              <a:t>at</a:t>
            </a:r>
            <a:r>
              <a:rPr lang="zh-CN" altLang="en-US" sz="1600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1600" dirty="0">
                <a:solidFill>
                  <a:srgbClr val="3F403E"/>
                </a:solidFill>
                <a:latin typeface="+mj-ea"/>
                <a:ea typeface="+mj-ea"/>
              </a:rPr>
              <a:t>weekends.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altLang="zh-CN" sz="1600" dirty="0">
                <a:solidFill>
                  <a:srgbClr val="3F403E"/>
                </a:solidFill>
                <a:latin typeface="+mj-ea"/>
                <a:ea typeface="+mj-ea"/>
              </a:rPr>
              <a:t>In</a:t>
            </a:r>
            <a:r>
              <a:rPr lang="zh-CN" altLang="en-US" sz="1600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1600" dirty="0">
                <a:solidFill>
                  <a:srgbClr val="3F403E"/>
                </a:solidFill>
                <a:latin typeface="+mj-ea"/>
                <a:ea typeface="+mj-ea"/>
              </a:rPr>
              <a:t>top</a:t>
            </a:r>
            <a:r>
              <a:rPr lang="zh-CN" altLang="en-US" sz="1600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1600" dirty="0">
                <a:solidFill>
                  <a:srgbClr val="3F403E"/>
                </a:solidFill>
                <a:latin typeface="+mj-ea"/>
                <a:ea typeface="+mj-ea"/>
              </a:rPr>
              <a:t>30</a:t>
            </a:r>
            <a:r>
              <a:rPr lang="zh-CN" altLang="en-US" sz="1600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1600" dirty="0">
                <a:solidFill>
                  <a:srgbClr val="3F403E"/>
                </a:solidFill>
                <a:latin typeface="+mj-ea"/>
                <a:ea typeface="+mj-ea"/>
              </a:rPr>
              <a:t>popular</a:t>
            </a:r>
            <a:r>
              <a:rPr lang="zh-CN" altLang="en-US" sz="1600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1600" dirty="0">
                <a:solidFill>
                  <a:srgbClr val="3F403E"/>
                </a:solidFill>
                <a:latin typeface="+mj-ea"/>
                <a:ea typeface="+mj-ea"/>
              </a:rPr>
              <a:t>bakeries,</a:t>
            </a:r>
            <a:r>
              <a:rPr lang="zh-CN" altLang="en-US" sz="1600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1600" dirty="0">
                <a:solidFill>
                  <a:srgbClr val="3F403E"/>
                </a:solidFill>
                <a:latin typeface="+mj-ea"/>
                <a:ea typeface="+mj-ea"/>
              </a:rPr>
              <a:t>most</a:t>
            </a:r>
            <a:r>
              <a:rPr lang="zh-CN" altLang="en-US" sz="1600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1600" dirty="0">
                <a:solidFill>
                  <a:srgbClr val="3F403E"/>
                </a:solidFill>
                <a:latin typeface="+mj-ea"/>
                <a:ea typeface="+mj-ea"/>
              </a:rPr>
              <a:t>are</a:t>
            </a:r>
            <a:r>
              <a:rPr lang="zh-CN" altLang="en-US" sz="1600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1600" dirty="0">
                <a:solidFill>
                  <a:srgbClr val="3F403E"/>
                </a:solidFill>
                <a:latin typeface="+mj-ea"/>
                <a:ea typeface="+mj-ea"/>
              </a:rPr>
              <a:t>in</a:t>
            </a:r>
            <a:r>
              <a:rPr lang="zh-CN" altLang="en-US" sz="1600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1600" dirty="0">
                <a:solidFill>
                  <a:srgbClr val="3F403E"/>
                </a:solidFill>
                <a:latin typeface="+mj-ea"/>
                <a:ea typeface="+mj-ea"/>
              </a:rPr>
              <a:t>State</a:t>
            </a:r>
            <a:r>
              <a:rPr lang="zh-CN" altLang="en-US" sz="1600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1600" b="1" dirty="0">
                <a:solidFill>
                  <a:srgbClr val="3F403E"/>
                </a:solidFill>
                <a:latin typeface="+mj-ea"/>
                <a:ea typeface="+mj-ea"/>
              </a:rPr>
              <a:t>AZ</a:t>
            </a:r>
            <a:r>
              <a:rPr lang="zh-CN" altLang="en-US" sz="1600" b="1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1600" b="1" dirty="0">
                <a:solidFill>
                  <a:srgbClr val="3F403E"/>
                </a:solidFill>
                <a:latin typeface="+mj-ea"/>
                <a:ea typeface="+mj-ea"/>
              </a:rPr>
              <a:t>and</a:t>
            </a:r>
            <a:r>
              <a:rPr lang="zh-CN" altLang="en-US" sz="1600" b="1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1600" b="1" dirty="0">
                <a:solidFill>
                  <a:srgbClr val="3F403E"/>
                </a:solidFill>
                <a:latin typeface="+mj-ea"/>
                <a:ea typeface="+mj-ea"/>
              </a:rPr>
              <a:t>NV</a:t>
            </a:r>
            <a:r>
              <a:rPr lang="en-US" altLang="zh-CN" sz="1600" dirty="0">
                <a:solidFill>
                  <a:srgbClr val="3F403E"/>
                </a:solidFill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solidFill>
                  <a:srgbClr val="3F403E"/>
                </a:solidFill>
                <a:latin typeface="+mj-ea"/>
                <a:ea typeface="+mj-ea"/>
              </a:rPr>
              <a:t>The</a:t>
            </a:r>
            <a:r>
              <a:rPr lang="zh-CN" altLang="en-US" sz="1600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1600" dirty="0">
                <a:solidFill>
                  <a:srgbClr val="3F403E"/>
                </a:solidFill>
                <a:latin typeface="+mj-ea"/>
                <a:ea typeface="+mj-ea"/>
              </a:rPr>
              <a:t>most</a:t>
            </a:r>
            <a:r>
              <a:rPr lang="zh-CN" altLang="en-US" sz="1600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1600" dirty="0">
                <a:solidFill>
                  <a:srgbClr val="3F403E"/>
                </a:solidFill>
                <a:latin typeface="+mj-ea"/>
                <a:ea typeface="+mj-ea"/>
              </a:rPr>
              <a:t>popular</a:t>
            </a:r>
            <a:r>
              <a:rPr lang="zh-CN" altLang="en-US" sz="1600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1600" dirty="0">
                <a:solidFill>
                  <a:srgbClr val="3F403E"/>
                </a:solidFill>
                <a:latin typeface="+mj-ea"/>
                <a:ea typeface="+mj-ea"/>
              </a:rPr>
              <a:t>bakeries’</a:t>
            </a:r>
            <a:r>
              <a:rPr lang="zh-CN" altLang="en-US" sz="1600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1600" dirty="0">
                <a:solidFill>
                  <a:srgbClr val="3F403E"/>
                </a:solidFill>
                <a:latin typeface="+mj-ea"/>
                <a:ea typeface="+mj-ea"/>
              </a:rPr>
              <a:t>brands</a:t>
            </a:r>
            <a:r>
              <a:rPr lang="zh-CN" altLang="en-US" sz="1600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1600" dirty="0">
                <a:solidFill>
                  <a:srgbClr val="3F403E"/>
                </a:solidFill>
                <a:latin typeface="+mj-ea"/>
                <a:ea typeface="+mj-ea"/>
              </a:rPr>
              <a:t>are</a:t>
            </a:r>
            <a:r>
              <a:rPr lang="zh-CN" altLang="en-US" sz="1600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sz="1600" b="1" dirty="0">
                <a:solidFill>
                  <a:srgbClr val="3F403E"/>
                </a:solidFill>
                <a:latin typeface="STKaiti" charset="-122"/>
                <a:ea typeface="STKaiti" charset="-122"/>
                <a:cs typeface="STKaiti" charset="-122"/>
              </a:rPr>
              <a:t>WinCo Foods</a:t>
            </a:r>
            <a:r>
              <a:rPr lang="en-US" altLang="zh-CN" sz="1600" b="1" dirty="0">
                <a:solidFill>
                  <a:srgbClr val="3F403E"/>
                </a:solidFill>
                <a:latin typeface="STKaiti" charset="-122"/>
                <a:ea typeface="STKaiti" charset="-122"/>
                <a:cs typeface="STKaiti" charset="-122"/>
              </a:rPr>
              <a:t>,</a:t>
            </a:r>
            <a:r>
              <a:rPr lang="en-US" sz="1600" b="1" dirty="0">
                <a:solidFill>
                  <a:srgbClr val="3F403E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lang="en-US" sz="1600" b="1" dirty="0" err="1">
                <a:solidFill>
                  <a:srgbClr val="3F403E"/>
                </a:solidFill>
                <a:latin typeface="STKaiti" charset="-122"/>
                <a:ea typeface="STKaiti" charset="-122"/>
                <a:cs typeface="STKaiti" charset="-122"/>
              </a:rPr>
              <a:t>Chompie's</a:t>
            </a:r>
            <a:r>
              <a:rPr lang="en-US" sz="1600" b="1" dirty="0">
                <a:solidFill>
                  <a:srgbClr val="3F403E"/>
                </a:solidFill>
                <a:latin typeface="STKaiti" charset="-122"/>
                <a:ea typeface="STKaiti" charset="-122"/>
                <a:cs typeface="STKaiti" charset="-122"/>
              </a:rPr>
              <a:t> Del</a:t>
            </a:r>
            <a:r>
              <a:rPr lang="en-US" altLang="zh-CN" sz="1600" b="1" dirty="0">
                <a:solidFill>
                  <a:srgbClr val="3F403E"/>
                </a:solidFill>
                <a:latin typeface="STKaiti" charset="-122"/>
                <a:ea typeface="STKaiti" charset="-122"/>
                <a:cs typeface="STKaiti" charset="-122"/>
              </a:rPr>
              <a:t>,</a:t>
            </a:r>
            <a:r>
              <a:rPr lang="en-US" sz="1600" b="1" dirty="0">
                <a:solidFill>
                  <a:srgbClr val="3F403E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lang="en-US" sz="1600" b="1" dirty="0" err="1">
                <a:solidFill>
                  <a:srgbClr val="3F403E"/>
                </a:solidFill>
                <a:latin typeface="STKaiti" charset="-122"/>
                <a:ea typeface="STKaiti" charset="-122"/>
                <a:cs typeface="STKaiti" charset="-122"/>
              </a:rPr>
              <a:t>Bouchon</a:t>
            </a:r>
            <a:r>
              <a:rPr lang="en-US" altLang="zh-CN" sz="1600" b="1" dirty="0">
                <a:solidFill>
                  <a:srgbClr val="3F403E"/>
                </a:solidFill>
                <a:latin typeface="STKaiti" charset="-122"/>
                <a:ea typeface="STKaiti" charset="-122"/>
                <a:cs typeface="STKaiti" charset="-122"/>
              </a:rPr>
              <a:t>,</a:t>
            </a:r>
            <a:r>
              <a:rPr lang="en-US" sz="1600" b="1" dirty="0">
                <a:solidFill>
                  <a:srgbClr val="3F403E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lang="en-US" sz="1600" b="1" dirty="0" err="1">
                <a:solidFill>
                  <a:srgbClr val="3F403E"/>
                </a:solidFill>
                <a:latin typeface="STKaiti" charset="-122"/>
                <a:ea typeface="STKaiti" charset="-122"/>
                <a:cs typeface="STKaiti" charset="-122"/>
              </a:rPr>
              <a:t>Amélie's</a:t>
            </a:r>
            <a:r>
              <a:rPr lang="en-US" sz="1600" b="1" dirty="0">
                <a:solidFill>
                  <a:srgbClr val="3F403E"/>
                </a:solidFill>
                <a:latin typeface="STKaiti" charset="-122"/>
                <a:ea typeface="STKaiti" charset="-122"/>
                <a:cs typeface="STKaiti" charset="-122"/>
              </a:rPr>
              <a:t> French</a:t>
            </a:r>
            <a:r>
              <a:rPr lang="en-US" altLang="zh-CN" sz="1600" b="1" dirty="0">
                <a:solidFill>
                  <a:srgbClr val="3F403E"/>
                </a:solidFill>
                <a:latin typeface="STKaiti" charset="-122"/>
                <a:ea typeface="STKaiti" charset="-122"/>
                <a:cs typeface="STKaiti" charset="-122"/>
              </a:rPr>
              <a:t>.</a:t>
            </a:r>
            <a:endParaRPr lang="en-US" sz="1600" b="1" dirty="0">
              <a:solidFill>
                <a:srgbClr val="3F403E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cxnSp>
        <p:nvCxnSpPr>
          <p:cNvPr id="29" name="直接连接符 9">
            <a:extLst>
              <a:ext uri="{FF2B5EF4-FFF2-40B4-BE49-F238E27FC236}">
                <a16:creationId xmlns:a16="http://schemas.microsoft.com/office/drawing/2014/main" id="{54B06289-4586-4BF9-AB3B-94CF4D52C413}"/>
              </a:ext>
            </a:extLst>
          </p:cNvPr>
          <p:cNvCxnSpPr>
            <a:cxnSpLocks/>
          </p:cNvCxnSpPr>
          <p:nvPr/>
        </p:nvCxnSpPr>
        <p:spPr>
          <a:xfrm flipH="1" flipV="1">
            <a:off x="1159589" y="1231915"/>
            <a:ext cx="2633169" cy="18419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11">
            <a:extLst>
              <a:ext uri="{FF2B5EF4-FFF2-40B4-BE49-F238E27FC236}">
                <a16:creationId xmlns:a16="http://schemas.microsoft.com/office/drawing/2014/main" id="{E43F5F53-BCB8-442C-8E46-37CB45F89678}"/>
              </a:ext>
            </a:extLst>
          </p:cNvPr>
          <p:cNvSpPr txBox="1"/>
          <p:nvPr/>
        </p:nvSpPr>
        <p:spPr>
          <a:xfrm>
            <a:off x="1026733" y="677763"/>
            <a:ext cx="3092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9B359"/>
                </a:solidFill>
                <a:latin typeface="+mj-ea"/>
              </a:rPr>
              <a:t>Popularity</a:t>
            </a:r>
            <a:endParaRPr lang="zh-CN" altLang="en-US" sz="2400" b="1" dirty="0">
              <a:solidFill>
                <a:srgbClr val="F9B359"/>
              </a:solidFill>
              <a:latin typeface="+mj-ea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4" t="3354" r="6465" b="3148"/>
          <a:stretch/>
        </p:blipFill>
        <p:spPr>
          <a:xfrm>
            <a:off x="388052" y="3999526"/>
            <a:ext cx="2748690" cy="2634276"/>
          </a:xfrm>
          <a:prstGeom prst="rect">
            <a:avLst/>
          </a:prstGeom>
          <a:solidFill>
            <a:srgbClr val="D68B1C"/>
          </a:solidFill>
        </p:spPr>
      </p:pic>
      <p:grpSp>
        <p:nvGrpSpPr>
          <p:cNvPr id="32" name="Group 31"/>
          <p:cNvGrpSpPr/>
          <p:nvPr/>
        </p:nvGrpSpPr>
        <p:grpSpPr>
          <a:xfrm>
            <a:off x="3503065" y="3900662"/>
            <a:ext cx="2676727" cy="2658202"/>
            <a:chOff x="3328304" y="1076208"/>
            <a:chExt cx="2676727" cy="2658202"/>
          </a:xfrm>
        </p:grpSpPr>
        <p:grpSp>
          <p:nvGrpSpPr>
            <p:cNvPr id="33" name="Group 32"/>
            <p:cNvGrpSpPr/>
            <p:nvPr/>
          </p:nvGrpSpPr>
          <p:grpSpPr>
            <a:xfrm>
              <a:off x="3350360" y="1076208"/>
              <a:ext cx="2654671" cy="2658202"/>
              <a:chOff x="3100063" y="1644816"/>
              <a:chExt cx="2654671" cy="2658202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3100063" y="2713612"/>
                <a:ext cx="1298107" cy="1258355"/>
              </a:xfrm>
              <a:prstGeom prst="ellipse">
                <a:avLst/>
              </a:prstGeom>
              <a:solidFill>
                <a:srgbClr val="EEB4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455518" y="1644816"/>
                <a:ext cx="914400" cy="914400"/>
              </a:xfrm>
              <a:prstGeom prst="ellipse">
                <a:avLst/>
              </a:prstGeom>
              <a:solidFill>
                <a:srgbClr val="D68B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NV</a:t>
                </a:r>
                <a:endParaRPr lang="en-US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407682" y="1956258"/>
                <a:ext cx="1347052" cy="13313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WinCo Foods</a:t>
                </a: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4324439" y="3388618"/>
                <a:ext cx="914400" cy="914400"/>
              </a:xfrm>
              <a:prstGeom prst="ellipse">
                <a:avLst/>
              </a:prstGeom>
              <a:solidFill>
                <a:srgbClr val="DBA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AZ</a:t>
                </a:r>
                <a:endParaRPr lang="en-US" dirty="0"/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3328304" y="2477259"/>
              <a:ext cx="12951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Helvetica Neue" charset="0"/>
                </a:rPr>
                <a:t>Chompie's</a:t>
              </a:r>
              <a:endParaRPr lang="en-US" dirty="0">
                <a:solidFill>
                  <a:schemeClr val="bg1"/>
                </a:solidFill>
                <a:latin typeface="Helvetica Neue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Helvetica Neue" charset="0"/>
                </a:rPr>
                <a:t> Del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997" y="3261524"/>
            <a:ext cx="2607662" cy="16476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6"/>
          <a:stretch/>
        </p:blipFill>
        <p:spPr>
          <a:xfrm>
            <a:off x="6386855" y="5055097"/>
            <a:ext cx="2557947" cy="1385286"/>
          </a:xfrm>
          <a:prstGeom prst="rect">
            <a:avLst/>
          </a:prstGeom>
        </p:spPr>
      </p:pic>
      <p:sp>
        <p:nvSpPr>
          <p:cNvPr id="41" name="任意多边形: 形状 3">
            <a:extLst>
              <a:ext uri="{FF2B5EF4-FFF2-40B4-BE49-F238E27FC236}">
                <a16:creationId xmlns:a16="http://schemas.microsoft.com/office/drawing/2014/main" id="{7349F19F-0CA8-4BD9-BB5B-3EBA1EB08F41}"/>
              </a:ext>
            </a:extLst>
          </p:cNvPr>
          <p:cNvSpPr/>
          <p:nvPr/>
        </p:nvSpPr>
        <p:spPr>
          <a:xfrm>
            <a:off x="0" y="857249"/>
            <a:ext cx="5616348" cy="5143500"/>
          </a:xfrm>
          <a:custGeom>
            <a:avLst/>
            <a:gdLst>
              <a:gd name="connsiteX0" fmla="*/ 0 w 7488464"/>
              <a:gd name="connsiteY0" fmla="*/ 0 h 6858000"/>
              <a:gd name="connsiteX1" fmla="*/ 1392464 w 7488464"/>
              <a:gd name="connsiteY1" fmla="*/ 0 h 6858000"/>
              <a:gd name="connsiteX2" fmla="*/ 7488464 w 7488464"/>
              <a:gd name="connsiteY2" fmla="*/ 6858000 h 6858000"/>
              <a:gd name="connsiteX3" fmla="*/ 1392464 w 7488464"/>
              <a:gd name="connsiteY3" fmla="*/ 6858000 h 6858000"/>
              <a:gd name="connsiteX4" fmla="*/ 0 w 748846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8464" h="6858000">
                <a:moveTo>
                  <a:pt x="0" y="0"/>
                </a:moveTo>
                <a:lnTo>
                  <a:pt x="1392464" y="0"/>
                </a:lnTo>
                <a:lnTo>
                  <a:pt x="7488464" y="6858000"/>
                </a:lnTo>
                <a:lnTo>
                  <a:pt x="13924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B42D">
              <a:alpha val="65000"/>
            </a:srgbClr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2" name="PA_矩形 43">
            <a:extLst>
              <a:ext uri="{FF2B5EF4-FFF2-40B4-BE49-F238E27FC236}">
                <a16:creationId xmlns:a16="http://schemas.microsoft.com/office/drawing/2014/main" id="{BA56C56D-87E0-46DC-BA29-CCB65CC6AED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2156552" y="1495542"/>
            <a:ext cx="6094479" cy="3613215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3" name="矩形 2">
            <a:extLst>
              <a:ext uri="{FF2B5EF4-FFF2-40B4-BE49-F238E27FC236}">
                <a16:creationId xmlns:a16="http://schemas.microsoft.com/office/drawing/2014/main" id="{D06372BB-7887-4BB9-97D9-CAA2439E7609}"/>
              </a:ext>
            </a:extLst>
          </p:cNvPr>
          <p:cNvSpPr/>
          <p:nvPr/>
        </p:nvSpPr>
        <p:spPr>
          <a:xfrm>
            <a:off x="892971" y="1138426"/>
            <a:ext cx="3679031" cy="4224036"/>
          </a:xfrm>
          <a:prstGeom prst="rect">
            <a:avLst/>
          </a:prstGeom>
          <a:solidFill>
            <a:srgbClr val="F9FAFB">
              <a:alpha val="75000"/>
            </a:srgbClr>
          </a:solidFill>
          <a:ln w="25400">
            <a:noFill/>
          </a:ln>
          <a:effectLst>
            <a:outerShdw blurRad="635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4" name="文本框 5">
            <a:extLst>
              <a:ext uri="{FF2B5EF4-FFF2-40B4-BE49-F238E27FC236}">
                <a16:creationId xmlns:a16="http://schemas.microsoft.com/office/drawing/2014/main" id="{477939BC-E4B7-47B5-846B-8F668E18DA89}"/>
              </a:ext>
            </a:extLst>
          </p:cNvPr>
          <p:cNvSpPr txBox="1"/>
          <p:nvPr/>
        </p:nvSpPr>
        <p:spPr>
          <a:xfrm>
            <a:off x="1360890" y="2948702"/>
            <a:ext cx="2748107" cy="18374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Exploring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outside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the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market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and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related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it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to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the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related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coffee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shop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market,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make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comparisons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and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thinking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of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the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transformation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between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shop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types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and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follow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the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trend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of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”bakery</a:t>
            </a:r>
            <a:r>
              <a:rPr lang="zh-CN" altLang="en-US" sz="135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350" dirty="0">
                <a:solidFill>
                  <a:srgbClr val="3F403E"/>
                </a:solidFill>
                <a:latin typeface="+mn-ea"/>
              </a:rPr>
              <a:t>cafe”.</a:t>
            </a:r>
          </a:p>
        </p:txBody>
      </p:sp>
      <p:sp>
        <p:nvSpPr>
          <p:cNvPr id="45" name="文本框 6">
            <a:extLst>
              <a:ext uri="{FF2B5EF4-FFF2-40B4-BE49-F238E27FC236}">
                <a16:creationId xmlns:a16="http://schemas.microsoft.com/office/drawing/2014/main" id="{23AEDE5D-E1CB-4D4E-B48B-EA750D907C37}"/>
              </a:ext>
            </a:extLst>
          </p:cNvPr>
          <p:cNvSpPr txBox="1"/>
          <p:nvPr/>
        </p:nvSpPr>
        <p:spPr>
          <a:xfrm>
            <a:off x="1636674" y="2294960"/>
            <a:ext cx="2191626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rgbClr val="F9B359"/>
                </a:solidFill>
                <a:latin typeface="+mj-ea"/>
                <a:ea typeface="+mj-ea"/>
              </a:rPr>
              <a:t>NEXT</a:t>
            </a:r>
            <a:r>
              <a:rPr lang="zh-CN" altLang="en-US" sz="2800" b="1" dirty="0">
                <a:solidFill>
                  <a:srgbClr val="F9B359"/>
                </a:solidFill>
                <a:latin typeface="+mj-ea"/>
                <a:ea typeface="+mj-ea"/>
              </a:rPr>
              <a:t> </a:t>
            </a:r>
            <a:r>
              <a:rPr lang="en-US" altLang="zh-CN" sz="2800" b="1" dirty="0">
                <a:solidFill>
                  <a:srgbClr val="F9B359"/>
                </a:solidFill>
                <a:latin typeface="+mj-ea"/>
                <a:ea typeface="+mj-ea"/>
              </a:rPr>
              <a:t>STEP</a:t>
            </a:r>
            <a:r>
              <a:rPr lang="zh-CN" altLang="en-US" sz="2800" b="1" dirty="0">
                <a:solidFill>
                  <a:srgbClr val="F9B359"/>
                </a:solidFill>
                <a:latin typeface="+mj-ea"/>
                <a:ea typeface="+mj-ea"/>
              </a:rPr>
              <a:t> </a:t>
            </a:r>
          </a:p>
        </p:txBody>
      </p:sp>
      <p:cxnSp>
        <p:nvCxnSpPr>
          <p:cNvPr id="46" name="直接连接符 7">
            <a:extLst>
              <a:ext uri="{FF2B5EF4-FFF2-40B4-BE49-F238E27FC236}">
                <a16:creationId xmlns:a16="http://schemas.microsoft.com/office/drawing/2014/main" id="{92EAE5FE-4E79-4617-8918-D4DBE3301425}"/>
              </a:ext>
            </a:extLst>
          </p:cNvPr>
          <p:cNvCxnSpPr>
            <a:cxnSpLocks/>
          </p:cNvCxnSpPr>
          <p:nvPr/>
        </p:nvCxnSpPr>
        <p:spPr>
          <a:xfrm flipH="1">
            <a:off x="1349987" y="2818180"/>
            <a:ext cx="2668351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4407" y="1778929"/>
            <a:ext cx="3349808" cy="3177123"/>
          </a:xfrm>
          <a:prstGeom prst="rect">
            <a:avLst/>
          </a:prstGeom>
        </p:spPr>
      </p:pic>
      <p:sp>
        <p:nvSpPr>
          <p:cNvPr id="48" name="Freeform 199">
            <a:extLst>
              <a:ext uri="{FF2B5EF4-FFF2-40B4-BE49-F238E27FC236}">
                <a16:creationId xmlns:a16="http://schemas.microsoft.com/office/drawing/2014/main" id="{566E0034-4816-483D-BE46-C75A1AD4FEC0}"/>
              </a:ext>
            </a:extLst>
          </p:cNvPr>
          <p:cNvSpPr>
            <a:spLocks noEditPoints="1"/>
          </p:cNvSpPr>
          <p:nvPr/>
        </p:nvSpPr>
        <p:spPr bwMode="auto">
          <a:xfrm>
            <a:off x="2434132" y="1665121"/>
            <a:ext cx="500063" cy="528638"/>
          </a:xfrm>
          <a:custGeom>
            <a:avLst/>
            <a:gdLst>
              <a:gd name="T0" fmla="*/ 1177 w 1453"/>
              <a:gd name="T1" fmla="*/ 990 h 1541"/>
              <a:gd name="T2" fmla="*/ 959 w 1453"/>
              <a:gd name="T3" fmla="*/ 1098 h 1541"/>
              <a:gd name="T4" fmla="*/ 535 w 1453"/>
              <a:gd name="T5" fmla="*/ 861 h 1541"/>
              <a:gd name="T6" fmla="*/ 551 w 1453"/>
              <a:gd name="T7" fmla="*/ 770 h 1541"/>
              <a:gd name="T8" fmla="*/ 535 w 1453"/>
              <a:gd name="T9" fmla="*/ 679 h 1541"/>
              <a:gd name="T10" fmla="*/ 958 w 1453"/>
              <a:gd name="T11" fmla="*/ 443 h 1541"/>
              <a:gd name="T12" fmla="*/ 1177 w 1453"/>
              <a:gd name="T13" fmla="*/ 551 h 1541"/>
              <a:gd name="T14" fmla="*/ 1452 w 1453"/>
              <a:gd name="T15" fmla="*/ 276 h 1541"/>
              <a:gd name="T16" fmla="*/ 1177 w 1453"/>
              <a:gd name="T17" fmla="*/ 0 h 1541"/>
              <a:gd name="T18" fmla="*/ 901 w 1453"/>
              <a:gd name="T19" fmla="*/ 276 h 1541"/>
              <a:gd name="T20" fmla="*/ 917 w 1453"/>
              <a:gd name="T21" fmla="*/ 367 h 1541"/>
              <a:gd name="T22" fmla="*/ 494 w 1453"/>
              <a:gd name="T23" fmla="*/ 603 h 1541"/>
              <a:gd name="T24" fmla="*/ 276 w 1453"/>
              <a:gd name="T25" fmla="*/ 495 h 1541"/>
              <a:gd name="T26" fmla="*/ 0 w 1453"/>
              <a:gd name="T27" fmla="*/ 770 h 1541"/>
              <a:gd name="T28" fmla="*/ 276 w 1453"/>
              <a:gd name="T29" fmla="*/ 1046 h 1541"/>
              <a:gd name="T30" fmla="*/ 495 w 1453"/>
              <a:gd name="T31" fmla="*/ 937 h 1541"/>
              <a:gd name="T32" fmla="*/ 918 w 1453"/>
              <a:gd name="T33" fmla="*/ 1174 h 1541"/>
              <a:gd name="T34" fmla="*/ 902 w 1453"/>
              <a:gd name="T35" fmla="*/ 1266 h 1541"/>
              <a:gd name="T36" fmla="*/ 1177 w 1453"/>
              <a:gd name="T37" fmla="*/ 1541 h 1541"/>
              <a:gd name="T38" fmla="*/ 1453 w 1453"/>
              <a:gd name="T39" fmla="*/ 1266 h 1541"/>
              <a:gd name="T40" fmla="*/ 1177 w 1453"/>
              <a:gd name="T41" fmla="*/ 990 h 1541"/>
              <a:gd name="T42" fmla="*/ 1177 w 1453"/>
              <a:gd name="T43" fmla="*/ 87 h 1541"/>
              <a:gd name="T44" fmla="*/ 1366 w 1453"/>
              <a:gd name="T45" fmla="*/ 276 h 1541"/>
              <a:gd name="T46" fmla="*/ 1177 w 1453"/>
              <a:gd name="T47" fmla="*/ 465 h 1541"/>
              <a:gd name="T48" fmla="*/ 988 w 1453"/>
              <a:gd name="T49" fmla="*/ 276 h 1541"/>
              <a:gd name="T50" fmla="*/ 1177 w 1453"/>
              <a:gd name="T51" fmla="*/ 87 h 1541"/>
              <a:gd name="T52" fmla="*/ 276 w 1453"/>
              <a:gd name="T53" fmla="*/ 959 h 1541"/>
              <a:gd name="T54" fmla="*/ 87 w 1453"/>
              <a:gd name="T55" fmla="*/ 770 h 1541"/>
              <a:gd name="T56" fmla="*/ 276 w 1453"/>
              <a:gd name="T57" fmla="*/ 581 h 1541"/>
              <a:gd name="T58" fmla="*/ 465 w 1453"/>
              <a:gd name="T59" fmla="*/ 770 h 1541"/>
              <a:gd name="T60" fmla="*/ 276 w 1453"/>
              <a:gd name="T61" fmla="*/ 959 h 1541"/>
              <a:gd name="T62" fmla="*/ 1177 w 1453"/>
              <a:gd name="T63" fmla="*/ 1454 h 1541"/>
              <a:gd name="T64" fmla="*/ 988 w 1453"/>
              <a:gd name="T65" fmla="*/ 1265 h 1541"/>
              <a:gd name="T66" fmla="*/ 1177 w 1453"/>
              <a:gd name="T67" fmla="*/ 1076 h 1541"/>
              <a:gd name="T68" fmla="*/ 1366 w 1453"/>
              <a:gd name="T69" fmla="*/ 1265 h 1541"/>
              <a:gd name="T70" fmla="*/ 1177 w 1453"/>
              <a:gd name="T71" fmla="*/ 1454 h 1541"/>
              <a:gd name="T72" fmla="*/ 1177 w 1453"/>
              <a:gd name="T73" fmla="*/ 1454 h 1541"/>
              <a:gd name="T74" fmla="*/ 1177 w 1453"/>
              <a:gd name="T75" fmla="*/ 1454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53" h="1541">
                <a:moveTo>
                  <a:pt x="1177" y="990"/>
                </a:moveTo>
                <a:cubicBezTo>
                  <a:pt x="1088" y="990"/>
                  <a:pt x="1009" y="1032"/>
                  <a:pt x="959" y="1098"/>
                </a:cubicBezTo>
                <a:cubicBezTo>
                  <a:pt x="535" y="861"/>
                  <a:pt x="535" y="861"/>
                  <a:pt x="535" y="861"/>
                </a:cubicBezTo>
                <a:cubicBezTo>
                  <a:pt x="545" y="833"/>
                  <a:pt x="551" y="802"/>
                  <a:pt x="551" y="770"/>
                </a:cubicBezTo>
                <a:cubicBezTo>
                  <a:pt x="551" y="738"/>
                  <a:pt x="545" y="708"/>
                  <a:pt x="535" y="679"/>
                </a:cubicBezTo>
                <a:cubicBezTo>
                  <a:pt x="958" y="443"/>
                  <a:pt x="958" y="443"/>
                  <a:pt x="958" y="443"/>
                </a:cubicBezTo>
                <a:cubicBezTo>
                  <a:pt x="1008" y="508"/>
                  <a:pt x="1088" y="551"/>
                  <a:pt x="1177" y="551"/>
                </a:cubicBezTo>
                <a:cubicBezTo>
                  <a:pt x="1328" y="551"/>
                  <a:pt x="1452" y="428"/>
                  <a:pt x="1452" y="276"/>
                </a:cubicBezTo>
                <a:cubicBezTo>
                  <a:pt x="1452" y="124"/>
                  <a:pt x="1329" y="0"/>
                  <a:pt x="1177" y="0"/>
                </a:cubicBezTo>
                <a:cubicBezTo>
                  <a:pt x="1025" y="0"/>
                  <a:pt x="901" y="124"/>
                  <a:pt x="901" y="276"/>
                </a:cubicBezTo>
                <a:cubicBezTo>
                  <a:pt x="901" y="308"/>
                  <a:pt x="907" y="338"/>
                  <a:pt x="917" y="367"/>
                </a:cubicBezTo>
                <a:cubicBezTo>
                  <a:pt x="494" y="603"/>
                  <a:pt x="494" y="603"/>
                  <a:pt x="494" y="603"/>
                </a:cubicBezTo>
                <a:cubicBezTo>
                  <a:pt x="444" y="537"/>
                  <a:pt x="364" y="495"/>
                  <a:pt x="276" y="495"/>
                </a:cubicBezTo>
                <a:cubicBezTo>
                  <a:pt x="124" y="495"/>
                  <a:pt x="0" y="618"/>
                  <a:pt x="0" y="770"/>
                </a:cubicBezTo>
                <a:cubicBezTo>
                  <a:pt x="0" y="922"/>
                  <a:pt x="124" y="1046"/>
                  <a:pt x="276" y="1046"/>
                </a:cubicBezTo>
                <a:cubicBezTo>
                  <a:pt x="365" y="1046"/>
                  <a:pt x="444" y="1003"/>
                  <a:pt x="495" y="937"/>
                </a:cubicBezTo>
                <a:cubicBezTo>
                  <a:pt x="918" y="1174"/>
                  <a:pt x="918" y="1174"/>
                  <a:pt x="918" y="1174"/>
                </a:cubicBezTo>
                <a:cubicBezTo>
                  <a:pt x="908" y="1203"/>
                  <a:pt x="902" y="1234"/>
                  <a:pt x="902" y="1266"/>
                </a:cubicBezTo>
                <a:cubicBezTo>
                  <a:pt x="902" y="1417"/>
                  <a:pt x="1025" y="1541"/>
                  <a:pt x="1177" y="1541"/>
                </a:cubicBezTo>
                <a:cubicBezTo>
                  <a:pt x="1329" y="1541"/>
                  <a:pt x="1453" y="1418"/>
                  <a:pt x="1453" y="1266"/>
                </a:cubicBezTo>
                <a:cubicBezTo>
                  <a:pt x="1453" y="1114"/>
                  <a:pt x="1329" y="990"/>
                  <a:pt x="1177" y="990"/>
                </a:cubicBezTo>
                <a:close/>
                <a:moveTo>
                  <a:pt x="1177" y="87"/>
                </a:moveTo>
                <a:cubicBezTo>
                  <a:pt x="1281" y="87"/>
                  <a:pt x="1366" y="172"/>
                  <a:pt x="1366" y="276"/>
                </a:cubicBezTo>
                <a:cubicBezTo>
                  <a:pt x="1366" y="380"/>
                  <a:pt x="1281" y="465"/>
                  <a:pt x="1177" y="465"/>
                </a:cubicBezTo>
                <a:cubicBezTo>
                  <a:pt x="1073" y="465"/>
                  <a:pt x="988" y="380"/>
                  <a:pt x="988" y="276"/>
                </a:cubicBezTo>
                <a:cubicBezTo>
                  <a:pt x="988" y="172"/>
                  <a:pt x="1073" y="87"/>
                  <a:pt x="1177" y="87"/>
                </a:cubicBezTo>
                <a:close/>
                <a:moveTo>
                  <a:pt x="276" y="959"/>
                </a:moveTo>
                <a:cubicBezTo>
                  <a:pt x="172" y="959"/>
                  <a:pt x="87" y="875"/>
                  <a:pt x="87" y="770"/>
                </a:cubicBezTo>
                <a:cubicBezTo>
                  <a:pt x="87" y="666"/>
                  <a:pt x="172" y="581"/>
                  <a:pt x="276" y="581"/>
                </a:cubicBezTo>
                <a:cubicBezTo>
                  <a:pt x="380" y="581"/>
                  <a:pt x="465" y="666"/>
                  <a:pt x="465" y="770"/>
                </a:cubicBezTo>
                <a:cubicBezTo>
                  <a:pt x="465" y="875"/>
                  <a:pt x="380" y="959"/>
                  <a:pt x="276" y="959"/>
                </a:cubicBezTo>
                <a:close/>
                <a:moveTo>
                  <a:pt x="1177" y="1454"/>
                </a:moveTo>
                <a:cubicBezTo>
                  <a:pt x="1073" y="1454"/>
                  <a:pt x="988" y="1370"/>
                  <a:pt x="988" y="1265"/>
                </a:cubicBezTo>
                <a:cubicBezTo>
                  <a:pt x="988" y="1161"/>
                  <a:pt x="1073" y="1076"/>
                  <a:pt x="1177" y="1076"/>
                </a:cubicBezTo>
                <a:cubicBezTo>
                  <a:pt x="1281" y="1076"/>
                  <a:pt x="1366" y="1161"/>
                  <a:pt x="1366" y="1265"/>
                </a:cubicBezTo>
                <a:cubicBezTo>
                  <a:pt x="1366" y="1370"/>
                  <a:pt x="1281" y="1454"/>
                  <a:pt x="1177" y="1454"/>
                </a:cubicBezTo>
                <a:close/>
                <a:moveTo>
                  <a:pt x="1177" y="1454"/>
                </a:moveTo>
                <a:cubicBezTo>
                  <a:pt x="1177" y="1454"/>
                  <a:pt x="1177" y="1454"/>
                  <a:pt x="1177" y="1454"/>
                </a:cubicBezTo>
              </a:path>
            </a:pathLst>
          </a:custGeom>
          <a:solidFill>
            <a:srgbClr val="F9B359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PA_矩形 32">
            <a:extLst>
              <a:ext uri="{FF2B5EF4-FFF2-40B4-BE49-F238E27FC236}">
                <a16:creationId xmlns:a16="http://schemas.microsoft.com/office/drawing/2014/main" id="{7005A686-BF12-4283-95D7-82A11A7FC94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97028" y="2207362"/>
            <a:ext cx="7149947" cy="3100747"/>
          </a:xfrm>
          <a:prstGeom prst="rect">
            <a:avLst/>
          </a:prstGeom>
          <a:solidFill>
            <a:srgbClr val="FCFCFD">
              <a:alpha val="62000"/>
            </a:srgbClr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50" name="PA_矩形 27">
            <a:extLst>
              <a:ext uri="{FF2B5EF4-FFF2-40B4-BE49-F238E27FC236}">
                <a16:creationId xmlns:a16="http://schemas.microsoft.com/office/drawing/2014/main" id="{D7B0DC96-49A4-48FA-85CA-B1571C91260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335573" y="2977133"/>
            <a:ext cx="4472852" cy="774731"/>
          </a:xfrm>
          <a:prstGeom prst="rect">
            <a:avLst/>
          </a:prstGeom>
          <a:noFill/>
          <a:ln w="25400">
            <a:solidFill>
              <a:srgbClr val="3F4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PA_矩形 33">
            <a:extLst>
              <a:ext uri="{FF2B5EF4-FFF2-40B4-BE49-F238E27FC236}">
                <a16:creationId xmlns:a16="http://schemas.microsoft.com/office/drawing/2014/main" id="{2B44062B-2519-4645-BDBD-25E744EC4EA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V="1">
            <a:off x="3796774" y="4192525"/>
            <a:ext cx="1550453" cy="142158"/>
          </a:xfrm>
          <a:prstGeom prst="rect">
            <a:avLst/>
          </a:prstGeom>
          <a:solidFill>
            <a:srgbClr val="F9B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PA_文本框 26">
            <a:extLst>
              <a:ext uri="{FF2B5EF4-FFF2-40B4-BE49-F238E27FC236}">
                <a16:creationId xmlns:a16="http://schemas.microsoft.com/office/drawing/2014/main" id="{42B750DE-FFBC-4078-985A-FC71F5B5E76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578782" y="3516923"/>
            <a:ext cx="1986442" cy="553998"/>
          </a:xfrm>
          <a:prstGeom prst="rect">
            <a:avLst/>
          </a:prstGeom>
          <a:solidFill>
            <a:srgbClr val="FCFCF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dirty="0">
                <a:solidFill>
                  <a:srgbClr val="3F403E"/>
                </a:solidFill>
                <a:latin typeface="+mj-ea"/>
                <a:ea typeface="+mj-ea"/>
              </a:rPr>
              <a:t>Thank</a:t>
            </a:r>
            <a:r>
              <a:rPr lang="zh-CN" altLang="en-US" sz="3000" dirty="0">
                <a:solidFill>
                  <a:srgbClr val="3F403E"/>
                </a:solidFill>
                <a:latin typeface="+mj-ea"/>
                <a:ea typeface="+mj-ea"/>
              </a:rPr>
              <a:t> </a:t>
            </a:r>
            <a:r>
              <a:rPr lang="en-US" altLang="zh-CN" sz="3000" dirty="0">
                <a:solidFill>
                  <a:srgbClr val="3F403E"/>
                </a:solidFill>
                <a:latin typeface="+mj-ea"/>
                <a:ea typeface="+mj-ea"/>
              </a:rPr>
              <a:t>you!</a:t>
            </a:r>
            <a:endParaRPr lang="zh-CN" altLang="en-US" sz="3000" dirty="0">
              <a:solidFill>
                <a:srgbClr val="3F403E"/>
              </a:solidFill>
              <a:latin typeface="+mj-ea"/>
              <a:ea typeface="+mj-ea"/>
            </a:endParaRPr>
          </a:p>
        </p:txBody>
      </p:sp>
      <p:sp>
        <p:nvSpPr>
          <p:cNvPr id="53" name="PA_文本框 20">
            <a:extLst>
              <a:ext uri="{FF2B5EF4-FFF2-40B4-BE49-F238E27FC236}">
                <a16:creationId xmlns:a16="http://schemas.microsoft.com/office/drawing/2014/main" id="{78F4A048-D2DB-4E31-B55D-0777F6CC603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777554" y="2561633"/>
            <a:ext cx="1588897" cy="854080"/>
          </a:xfrm>
          <a:prstGeom prst="rect">
            <a:avLst/>
          </a:prstGeom>
          <a:solidFill>
            <a:srgbClr val="FCFCF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4950" dirty="0">
                <a:solidFill>
                  <a:srgbClr val="F9B359"/>
                </a:solidFill>
                <a:latin typeface="+mj-ea"/>
                <a:ea typeface="+mj-ea"/>
              </a:rPr>
              <a:t>END</a:t>
            </a:r>
            <a:endParaRPr lang="zh-CN" altLang="en-US" sz="4950" dirty="0">
              <a:solidFill>
                <a:srgbClr val="F9B359"/>
              </a:solidFill>
              <a:latin typeface="+mj-ea"/>
              <a:ea typeface="+mj-ea"/>
            </a:endParaRPr>
          </a:p>
        </p:txBody>
      </p:sp>
      <p:sp>
        <p:nvSpPr>
          <p:cNvPr id="54" name="Title 2"/>
          <p:cNvSpPr txBox="1">
            <a:spLocks/>
          </p:cNvSpPr>
          <p:nvPr/>
        </p:nvSpPr>
        <p:spPr>
          <a:xfrm>
            <a:off x="685798" y="4345230"/>
            <a:ext cx="7772400" cy="85920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rgbClr val="3F403E"/>
                </a:solidFill>
                <a:latin typeface="+mn-ea"/>
              </a:rPr>
              <a:t>Jordan</a:t>
            </a:r>
            <a:r>
              <a:rPr lang="zh-CN" altLang="en-US" sz="18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800" dirty="0">
                <a:solidFill>
                  <a:srgbClr val="3F403E"/>
                </a:solidFill>
                <a:latin typeface="+mn-ea"/>
              </a:rPr>
              <a:t>Fisher,</a:t>
            </a:r>
            <a:r>
              <a:rPr lang="zh-CN" altLang="en-US" sz="18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sz="1800" dirty="0">
                <a:solidFill>
                  <a:srgbClr val="3F403E"/>
                </a:solidFill>
                <a:latin typeface="+mn-ea"/>
              </a:rPr>
              <a:t>Jeeva </a:t>
            </a:r>
            <a:r>
              <a:rPr lang="en-US" sz="1800" dirty="0" err="1">
                <a:solidFill>
                  <a:srgbClr val="3F403E"/>
                </a:solidFill>
                <a:latin typeface="+mn-ea"/>
              </a:rPr>
              <a:t>Ramamoorthy</a:t>
            </a:r>
            <a:r>
              <a:rPr lang="en-US" sz="1800" b="1" dirty="0"/>
              <a:t> </a:t>
            </a:r>
            <a:br>
              <a:rPr lang="en-US" sz="1800" dirty="0"/>
            </a:br>
            <a:r>
              <a:rPr lang="zh-CN" altLang="en-US" sz="18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800" dirty="0" err="1">
                <a:solidFill>
                  <a:srgbClr val="3F403E"/>
                </a:solidFill>
                <a:latin typeface="+mn-ea"/>
              </a:rPr>
              <a:t>Qiao</a:t>
            </a:r>
            <a:r>
              <a:rPr lang="zh-CN" altLang="en-US" sz="18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800" dirty="0">
                <a:solidFill>
                  <a:srgbClr val="3F403E"/>
                </a:solidFill>
                <a:latin typeface="+mn-ea"/>
              </a:rPr>
              <a:t>Zhang,</a:t>
            </a:r>
            <a:r>
              <a:rPr lang="zh-CN" altLang="en-US" sz="18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800" dirty="0" err="1">
                <a:solidFill>
                  <a:srgbClr val="3F403E"/>
                </a:solidFill>
                <a:latin typeface="+mn-ea"/>
              </a:rPr>
              <a:t>Wanmo</a:t>
            </a:r>
            <a:r>
              <a:rPr lang="zh-CN" altLang="en-US" sz="18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800" dirty="0">
                <a:solidFill>
                  <a:srgbClr val="3F403E"/>
                </a:solidFill>
                <a:latin typeface="+mn-ea"/>
              </a:rPr>
              <a:t>Chen,</a:t>
            </a:r>
            <a:r>
              <a:rPr lang="zh-CN" altLang="en-US" sz="18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800" dirty="0">
                <a:solidFill>
                  <a:srgbClr val="3F403E"/>
                </a:solidFill>
                <a:latin typeface="+mn-ea"/>
              </a:rPr>
              <a:t>Xuan</a:t>
            </a:r>
            <a:r>
              <a:rPr lang="zh-CN" altLang="en-US" sz="1800" dirty="0">
                <a:solidFill>
                  <a:srgbClr val="3F403E"/>
                </a:solidFill>
                <a:latin typeface="+mn-ea"/>
              </a:rPr>
              <a:t> </a:t>
            </a:r>
            <a:r>
              <a:rPr lang="en-US" altLang="zh-CN" sz="1800" dirty="0">
                <a:solidFill>
                  <a:srgbClr val="3F403E"/>
                </a:solidFill>
                <a:latin typeface="+mn-ea"/>
              </a:rPr>
              <a:t>Yang</a:t>
            </a:r>
            <a:endParaRPr lang="zh-CN" altLang="en-US" sz="1800" dirty="0">
              <a:solidFill>
                <a:srgbClr val="3F403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96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32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00"/>
                            </p:stCondLst>
                            <p:childTnLst>
                              <p:par>
                                <p:cTn id="1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500"/>
                            </p:stCondLst>
                            <p:childTnLst>
                              <p:par>
                                <p:cTn id="1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000"/>
                            </p:stCondLst>
                            <p:childTnLst>
                              <p:par>
                                <p:cTn id="19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000"/>
                            </p:stCondLst>
                            <p:childTnLst>
                              <p:par>
                                <p:cTn id="2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500"/>
                            </p:stCondLst>
                            <p:childTnLst>
                              <p:par>
                                <p:cTn id="2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000"/>
                            </p:stCondLst>
                            <p:childTnLst>
                              <p:par>
                                <p:cTn id="2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500"/>
                            </p:stCondLst>
                            <p:childTnLst>
                              <p:par>
                                <p:cTn id="2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7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8" fill="hold">
                      <p:stCondLst>
                        <p:cond delay="0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1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video>
              <p:cMediaNode vol="80000" mute="1">
                <p:cTn id="272" repeatCount="indefinite" fill="hold" display="0">
                  <p:stCondLst>
                    <p:cond delay="indefinite"/>
                  </p:stCondLst>
                </p:cTn>
                <p:tgtEl>
                  <p:spTgt spid="55"/>
                </p:tgtEl>
              </p:cMediaNode>
            </p:video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21" grpId="0"/>
      <p:bldP spid="21" grpId="1"/>
      <p:bldP spid="22" grpId="0"/>
      <p:bldP spid="22" grpId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30" grpId="0"/>
      <p:bldP spid="30" grpId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/>
      <p:bldP spid="44" grpId="1"/>
      <p:bldP spid="45" grpId="0"/>
      <p:bldP spid="45" grpId="1"/>
      <p:bldP spid="48" grpId="0" animBg="1"/>
      <p:bldP spid="48" grpId="1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7918</TotalTime>
  <Words>268</Words>
  <Application>Microsoft Office PowerPoint</Application>
  <PresentationFormat>On-screen Show (4:3)</PresentationFormat>
  <Paragraphs>54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Helvetica Neue</vt:lpstr>
      <vt:lpstr>微软雅黑</vt:lpstr>
      <vt:lpstr>STKaiti</vt:lpstr>
      <vt:lpstr>STKaiti</vt:lpstr>
      <vt:lpstr>Arial</vt:lpstr>
      <vt:lpstr>Calibri</vt:lpstr>
      <vt:lpstr>Consolas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Jordan</cp:lastModifiedBy>
  <cp:revision>82</cp:revision>
  <cp:lastPrinted>2017-12-07T22:37:41Z</cp:lastPrinted>
  <dcterms:created xsi:type="dcterms:W3CDTF">2013-08-21T19:17:07Z</dcterms:created>
  <dcterms:modified xsi:type="dcterms:W3CDTF">2017-12-09T23:33:22Z</dcterms:modified>
</cp:coreProperties>
</file>